
<file path=[Content_Types].xml><?xml version="1.0" encoding="utf-8"?>
<Types xmlns="http://schemas.openxmlformats.org/package/2006/content-types">
  <Override PartName="/ppt/slides/slide29.xml" ContentType="application/vnd.openxmlformats-officedocument.presentationml.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notesSlides/notesSlide29.xml" ContentType="application/vnd.openxmlformats-officedocument.presentationml.notesSlide+xml"/>
  <Override PartName="/ppt/drawings/drawing2.xml" ContentType="application/vnd.openxmlformats-officedocument.drawingml.chartshapes+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Default Extension="xls" ContentType="application/vnd.ms-excel"/>
  <Override PartName="/ppt/notesSlides/notesSlide27.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notesSlides/notesSlide34.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32.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charts/chart3.xml" ContentType="application/vnd.openxmlformats-officedocument.drawingml.chart+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charts/chart1.xml" ContentType="application/vnd.openxmlformats-officedocument.drawingml.chart+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drawings/drawing1.xml" ContentType="application/vnd.openxmlformats-officedocument.drawingml.chartshapes+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Default Extension="jpeg" ContentType="image/jpeg"/>
  <Override PartName="/ppt/slideLayouts/slideLayout3.xml" ContentType="application/vnd.openxmlformats-officedocument.presentationml.slideLayout+xml"/>
  <Override PartName="/ppt/notesSlides/notesSlide17.xml" ContentType="application/vnd.openxmlformats-officedocument.presentationml.notesSlide+xml"/>
  <Default Extension="emf" ContentType="image/x-emf"/>
  <Override PartName="/ppt/notesSlides/notesSlide28.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Default Extension="vml" ContentType="application/vnd.openxmlformats-officedocument.vmlDrawing"/>
  <Override PartName="/ppt/notesSlides/notesSlide31.xml" ContentType="application/vnd.openxmlformats-officedocument.presentationml.notesSlide+xml"/>
  <Override PartName="/ppt/notesSlides/notesSlide6.xml" ContentType="application/vnd.openxmlformats-officedocument.presentationml.notesSlide+xml"/>
  <Override PartName="/ppt/charts/chart4.xml" ContentType="application/vnd.openxmlformats-officedocument.drawingml.chart+xml"/>
  <Override PartName="/ppt/slides/slide8.xml" ContentType="application/vnd.openxmlformats-officedocument.presentationml.slide+xml"/>
  <Override PartName="/ppt/notesSlides/notesSlide4.xml" ContentType="application/vnd.openxmlformats-officedocument.presentationml.notesSlide+xml"/>
  <Override PartName="/ppt/charts/chart2.xml" ContentType="application/vnd.openxmlformats-officedocument.drawingml.chart+xml"/>
  <Override PartName="/docProps/core.xml" ContentType="application/vnd.openxmlformats-package.core-properties+xml"/>
  <Override PartName="/ppt/slides/slide6.xml" ContentType="application/vnd.openxmlformats-officedocument.presentationml.slide+xml"/>
  <Override PartName="/ppt/slideLayouts/slideLayout8.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1"/>
  </p:sldMasterIdLst>
  <p:notesMasterIdLst>
    <p:notesMasterId r:id="rId36"/>
  </p:notesMasterIdLst>
  <p:sldIdLst>
    <p:sldId id="256" r:id="rId2"/>
    <p:sldId id="257" r:id="rId3"/>
    <p:sldId id="258" r:id="rId4"/>
    <p:sldId id="297" r:id="rId5"/>
    <p:sldId id="260" r:id="rId6"/>
    <p:sldId id="265" r:id="rId7"/>
    <p:sldId id="266" r:id="rId8"/>
    <p:sldId id="267" r:id="rId9"/>
    <p:sldId id="268" r:id="rId10"/>
    <p:sldId id="269" r:id="rId11"/>
    <p:sldId id="270" r:id="rId12"/>
    <p:sldId id="271" r:id="rId13"/>
    <p:sldId id="272" r:id="rId14"/>
    <p:sldId id="273" r:id="rId15"/>
    <p:sldId id="298" r:id="rId16"/>
    <p:sldId id="274" r:id="rId17"/>
    <p:sldId id="300" r:id="rId18"/>
    <p:sldId id="276" r:id="rId19"/>
    <p:sldId id="278" r:id="rId20"/>
    <p:sldId id="299" r:id="rId21"/>
    <p:sldId id="283" r:id="rId22"/>
    <p:sldId id="284" r:id="rId23"/>
    <p:sldId id="285" r:id="rId24"/>
    <p:sldId id="286" r:id="rId25"/>
    <p:sldId id="287" r:id="rId26"/>
    <p:sldId id="288" r:id="rId27"/>
    <p:sldId id="289" r:id="rId28"/>
    <p:sldId id="290" r:id="rId29"/>
    <p:sldId id="291" r:id="rId30"/>
    <p:sldId id="292" r:id="rId31"/>
    <p:sldId id="293" r:id="rId32"/>
    <p:sldId id="296" r:id="rId33"/>
    <p:sldId id="295" r:id="rId34"/>
    <p:sldId id="281" r:id="rId3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83306" autoAdjust="0"/>
  </p:normalViewPr>
  <p:slideViewPr>
    <p:cSldViewPr>
      <p:cViewPr varScale="1">
        <p:scale>
          <a:sx n="94" d="100"/>
          <a:sy n="94" d="100"/>
        </p:scale>
        <p:origin x="-474" y="-10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charts/_rels/chart1.xml.rels><?xml version="1.0" encoding="UTF-8" standalone="yes"?>
<Relationships xmlns="http://schemas.openxmlformats.org/package/2006/relationships"><Relationship Id="rId1" Type="http://schemas.openxmlformats.org/officeDocument/2006/relationships/oleObject" Target="Book1" TargetMode="External"/></Relationships>
</file>

<file path=ppt/charts/_rels/chart2.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oleObject" Target="Book1"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Book1" TargetMode="External"/></Relationships>
</file>

<file path=ppt/charts/_rels/chart4.xml.rels><?xml version="1.0" encoding="UTF-8" standalone="yes"?>
<Relationships xmlns="http://schemas.openxmlformats.org/package/2006/relationships"><Relationship Id="rId2" Type="http://schemas.openxmlformats.org/officeDocument/2006/relationships/chartUserShapes" Target="../drawings/drawing2.xml"/><Relationship Id="rId1" Type="http://schemas.openxmlformats.org/officeDocument/2006/relationships/oleObject" Target="Book1"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en-US"/>
  <c:chart>
    <c:autoTitleDeleted val="1"/>
    <c:view3D>
      <c:rotX val="75"/>
      <c:perspective val="30"/>
    </c:view3D>
    <c:plotArea>
      <c:layout>
        <c:manualLayout>
          <c:layoutTarget val="inner"/>
          <c:xMode val="edge"/>
          <c:yMode val="edge"/>
          <c:x val="6.7160897340662704E-2"/>
          <c:y val="0.13682039745031871"/>
          <c:w val="0.85239361702127725"/>
          <c:h val="0.86317966903073295"/>
        </c:manualLayout>
      </c:layout>
      <c:pie3DChart>
        <c:varyColors val="1"/>
        <c:ser>
          <c:idx val="0"/>
          <c:order val="0"/>
          <c:explosion val="14"/>
          <c:dPt>
            <c:idx val="4"/>
            <c:explosion val="16"/>
          </c:dPt>
          <c:dLbls>
            <c:dLbl>
              <c:idx val="2"/>
              <c:layout>
                <c:manualLayout>
                  <c:x val="-7.824174903668954E-2"/>
                  <c:y val="-0.18647223618324338"/>
                </c:manualLayout>
              </c:layout>
              <c:showVal val="1"/>
              <c:showCatName val="1"/>
            </c:dLbl>
            <c:dLbl>
              <c:idx val="3"/>
              <c:layout>
                <c:manualLayout>
                  <c:x val="0.17101664153682938"/>
                  <c:y val="-6.4641853278978409E-2"/>
                </c:manualLayout>
              </c:layout>
              <c:showVal val="1"/>
              <c:showCatName val="1"/>
            </c:dLbl>
            <c:txPr>
              <a:bodyPr/>
              <a:lstStyle/>
              <a:p>
                <a:pPr>
                  <a:defRPr sz="1400" baseline="0">
                    <a:solidFill>
                      <a:schemeClr val="tx2"/>
                    </a:solidFill>
                  </a:defRPr>
                </a:pPr>
                <a:endParaRPr lang="en-US"/>
              </a:p>
            </c:txPr>
            <c:showVal val="1"/>
            <c:showCatName val="1"/>
            <c:showLeaderLines val="1"/>
          </c:dLbls>
          <c:cat>
            <c:strRef>
              <c:f>Sheet1!$B$4:$B$8</c:f>
              <c:strCache>
                <c:ptCount val="5"/>
                <c:pt idx="0">
                  <c:v>America- Pacific</c:v>
                </c:pt>
                <c:pt idx="1">
                  <c:v>Latin America</c:v>
                </c:pt>
                <c:pt idx="2">
                  <c:v>Europe</c:v>
                </c:pt>
                <c:pt idx="3">
                  <c:v>Africa/Middle East</c:v>
                </c:pt>
                <c:pt idx="4">
                  <c:v>Asia Pacific</c:v>
                </c:pt>
              </c:strCache>
            </c:strRef>
          </c:cat>
          <c:val>
            <c:numRef>
              <c:f>Sheet1!$C$4:$C$8</c:f>
              <c:numCache>
                <c:formatCode>General</c:formatCode>
                <c:ptCount val="5"/>
                <c:pt idx="0">
                  <c:v>6.2</c:v>
                </c:pt>
                <c:pt idx="1">
                  <c:v>22</c:v>
                </c:pt>
                <c:pt idx="2">
                  <c:v>35.800000000000004</c:v>
                </c:pt>
                <c:pt idx="3">
                  <c:v>14.8</c:v>
                </c:pt>
                <c:pt idx="4">
                  <c:v>21.2</c:v>
                </c:pt>
              </c:numCache>
            </c:numRef>
          </c:val>
        </c:ser>
        <c:dLbls>
          <c:showVal val="1"/>
          <c:showCatName val="1"/>
        </c:dLbls>
      </c:pie3DChart>
    </c:plotArea>
    <c:plotVisOnly val="1"/>
  </c:chart>
  <c:externalData r:id="rId1"/>
</c:chartSpace>
</file>

<file path=ppt/charts/chart2.xml><?xml version="1.0" encoding="utf-8"?>
<c:chartSpace xmlns:c="http://schemas.openxmlformats.org/drawingml/2006/chart" xmlns:a="http://schemas.openxmlformats.org/drawingml/2006/main" xmlns:r="http://schemas.openxmlformats.org/officeDocument/2006/relationships">
  <c:date1904 val="1"/>
  <c:lang val="en-US"/>
  <c:chart>
    <c:autoTitleDeleted val="1"/>
    <c:plotArea>
      <c:layout/>
      <c:barChart>
        <c:barDir val="col"/>
        <c:grouping val="clustered"/>
        <c:ser>
          <c:idx val="0"/>
          <c:order val="0"/>
          <c:tx>
            <c:strRef>
              <c:f>Sheet1!$D$3</c:f>
              <c:strCache>
                <c:ptCount val="1"/>
                <c:pt idx="0">
                  <c:v>2006</c:v>
                </c:pt>
              </c:strCache>
            </c:strRef>
          </c:tx>
          <c:cat>
            <c:strRef>
              <c:f>Sheet1!$B$4:$B$8</c:f>
              <c:strCache>
                <c:ptCount val="5"/>
                <c:pt idx="0">
                  <c:v>America- Pacific</c:v>
                </c:pt>
                <c:pt idx="1">
                  <c:v>Latin America</c:v>
                </c:pt>
                <c:pt idx="2">
                  <c:v>Europe</c:v>
                </c:pt>
                <c:pt idx="3">
                  <c:v>Africa/Middle East</c:v>
                </c:pt>
                <c:pt idx="4">
                  <c:v>Asia Pacific</c:v>
                </c:pt>
              </c:strCache>
            </c:strRef>
          </c:cat>
          <c:val>
            <c:numRef>
              <c:f>Sheet1!$D$4:$D$8</c:f>
              <c:numCache>
                <c:formatCode>General</c:formatCode>
                <c:ptCount val="5"/>
                <c:pt idx="0">
                  <c:v>43.8</c:v>
                </c:pt>
                <c:pt idx="1">
                  <c:v>152.6</c:v>
                </c:pt>
                <c:pt idx="2">
                  <c:v>247.7</c:v>
                </c:pt>
                <c:pt idx="3">
                  <c:v>104.8</c:v>
                </c:pt>
                <c:pt idx="4">
                  <c:v>141.9</c:v>
                </c:pt>
              </c:numCache>
            </c:numRef>
          </c:val>
        </c:ser>
        <c:ser>
          <c:idx val="1"/>
          <c:order val="1"/>
          <c:tx>
            <c:strRef>
              <c:f>Sheet1!$E$3</c:f>
              <c:strCache>
                <c:ptCount val="1"/>
                <c:pt idx="0">
                  <c:v>2007</c:v>
                </c:pt>
              </c:strCache>
            </c:strRef>
          </c:tx>
          <c:cat>
            <c:strRef>
              <c:f>Sheet1!$B$4:$B$8</c:f>
              <c:strCache>
                <c:ptCount val="5"/>
                <c:pt idx="0">
                  <c:v>America- Pacific</c:v>
                </c:pt>
                <c:pt idx="1">
                  <c:v>Latin America</c:v>
                </c:pt>
                <c:pt idx="2">
                  <c:v>Europe</c:v>
                </c:pt>
                <c:pt idx="3">
                  <c:v>Africa/Middle East</c:v>
                </c:pt>
                <c:pt idx="4">
                  <c:v>Asia Pacific</c:v>
                </c:pt>
              </c:strCache>
            </c:strRef>
          </c:cat>
          <c:val>
            <c:numRef>
              <c:f>Sheet1!$E$4:$E$8</c:f>
              <c:numCache>
                <c:formatCode>General</c:formatCode>
                <c:ptCount val="5"/>
                <c:pt idx="0">
                  <c:v>42.3</c:v>
                </c:pt>
                <c:pt idx="1">
                  <c:v>150.5</c:v>
                </c:pt>
                <c:pt idx="2">
                  <c:v>245</c:v>
                </c:pt>
                <c:pt idx="3">
                  <c:v>101</c:v>
                </c:pt>
                <c:pt idx="4">
                  <c:v>145.19999999999999</c:v>
                </c:pt>
              </c:numCache>
            </c:numRef>
          </c:val>
        </c:ser>
        <c:axId val="43256448"/>
        <c:axId val="43258240"/>
      </c:barChart>
      <c:catAx>
        <c:axId val="43256448"/>
        <c:scaling>
          <c:orientation val="minMax"/>
        </c:scaling>
        <c:axPos val="b"/>
        <c:tickLblPos val="nextTo"/>
        <c:txPr>
          <a:bodyPr/>
          <a:lstStyle/>
          <a:p>
            <a:pPr>
              <a:defRPr sz="1400">
                <a:solidFill>
                  <a:schemeClr val="tx2"/>
                </a:solidFill>
              </a:defRPr>
            </a:pPr>
            <a:endParaRPr lang="en-US"/>
          </a:p>
        </c:txPr>
        <c:crossAx val="43258240"/>
        <c:crosses val="autoZero"/>
        <c:auto val="1"/>
        <c:lblAlgn val="ctr"/>
        <c:lblOffset val="100"/>
      </c:catAx>
      <c:valAx>
        <c:axId val="43258240"/>
        <c:scaling>
          <c:orientation val="minMax"/>
        </c:scaling>
        <c:axPos val="l"/>
        <c:majorGridlines/>
        <c:numFmt formatCode="General" sourceLinked="1"/>
        <c:tickLblPos val="nextTo"/>
        <c:txPr>
          <a:bodyPr/>
          <a:lstStyle/>
          <a:p>
            <a:pPr>
              <a:defRPr sz="1200">
                <a:solidFill>
                  <a:schemeClr val="tx1"/>
                </a:solidFill>
              </a:defRPr>
            </a:pPr>
            <a:endParaRPr lang="en-US"/>
          </a:p>
        </c:txPr>
        <c:crossAx val="43256448"/>
        <c:crosses val="autoZero"/>
        <c:crossBetween val="between"/>
      </c:valAx>
    </c:plotArea>
    <c:legend>
      <c:legendPos val="r"/>
      <c:legendEntry>
        <c:idx val="0"/>
        <c:txPr>
          <a:bodyPr/>
          <a:lstStyle/>
          <a:p>
            <a:pPr>
              <a:defRPr sz="1200">
                <a:solidFill>
                  <a:schemeClr val="tx2"/>
                </a:solidFill>
              </a:defRPr>
            </a:pPr>
            <a:endParaRPr lang="en-US"/>
          </a:p>
        </c:txPr>
      </c:legendEntry>
      <c:legendEntry>
        <c:idx val="1"/>
        <c:txPr>
          <a:bodyPr/>
          <a:lstStyle/>
          <a:p>
            <a:pPr>
              <a:defRPr sz="1200">
                <a:solidFill>
                  <a:schemeClr val="tx2"/>
                </a:solidFill>
              </a:defRPr>
            </a:pPr>
            <a:endParaRPr lang="en-US"/>
          </a:p>
        </c:txPr>
      </c:legendEntry>
      <c:layout>
        <c:manualLayout>
          <c:xMode val="edge"/>
          <c:yMode val="edge"/>
          <c:x val="0.90785285767850565"/>
          <c:y val="0.42573355720240852"/>
          <c:w val="9.2147084555607009E-2"/>
          <c:h val="0.13382700324224178"/>
        </c:manualLayout>
      </c:layout>
      <c:txPr>
        <a:bodyPr/>
        <a:lstStyle/>
        <a:p>
          <a:pPr>
            <a:defRPr>
              <a:solidFill>
                <a:schemeClr val="tx2"/>
              </a:solidFill>
            </a:defRPr>
          </a:pPr>
          <a:endParaRPr lang="en-US"/>
        </a:p>
      </c:txPr>
    </c:legend>
    <c:plotVisOnly val="1"/>
  </c:chart>
  <c:externalData r:id="rId1"/>
  <c:userShapes r:id="rId2"/>
</c:chartSpace>
</file>

<file path=ppt/charts/chart3.xml><?xml version="1.0" encoding="utf-8"?>
<c:chartSpace xmlns:c="http://schemas.openxmlformats.org/drawingml/2006/chart" xmlns:a="http://schemas.openxmlformats.org/drawingml/2006/main" xmlns:r="http://schemas.openxmlformats.org/officeDocument/2006/relationships">
  <c:date1904 val="1"/>
  <c:lang val="en-US"/>
  <c:chart>
    <c:autoTitleDeleted val="1"/>
    <c:plotArea>
      <c:layout/>
      <c:barChart>
        <c:barDir val="col"/>
        <c:grouping val="clustered"/>
        <c:ser>
          <c:idx val="0"/>
          <c:order val="0"/>
          <c:tx>
            <c:strRef>
              <c:f>Sheet1!$F$3</c:f>
              <c:strCache>
                <c:ptCount val="1"/>
                <c:pt idx="0">
                  <c:v>2006</c:v>
                </c:pt>
              </c:strCache>
            </c:strRef>
          </c:tx>
          <c:cat>
            <c:strRef>
              <c:f>Sheet1!$B$4:$B$8</c:f>
              <c:strCache>
                <c:ptCount val="5"/>
                <c:pt idx="0">
                  <c:v>America- Pacific</c:v>
                </c:pt>
                <c:pt idx="1">
                  <c:v>Latin America</c:v>
                </c:pt>
                <c:pt idx="2">
                  <c:v>Europe</c:v>
                </c:pt>
                <c:pt idx="3">
                  <c:v>Africa/Middle East</c:v>
                </c:pt>
                <c:pt idx="4">
                  <c:v>Asia Pacific</c:v>
                </c:pt>
              </c:strCache>
            </c:strRef>
          </c:cat>
          <c:val>
            <c:numRef>
              <c:f>Sheet1!$F$4:$F$8</c:f>
              <c:numCache>
                <c:formatCode>General</c:formatCode>
                <c:ptCount val="5"/>
                <c:pt idx="0">
                  <c:v>1098</c:v>
                </c:pt>
                <c:pt idx="1">
                  <c:v>1791</c:v>
                </c:pt>
                <c:pt idx="2">
                  <c:v>3545</c:v>
                </c:pt>
                <c:pt idx="3">
                  <c:v>1489</c:v>
                </c:pt>
                <c:pt idx="4">
                  <c:v>1839</c:v>
                </c:pt>
              </c:numCache>
            </c:numRef>
          </c:val>
        </c:ser>
        <c:ser>
          <c:idx val="1"/>
          <c:order val="1"/>
          <c:tx>
            <c:strRef>
              <c:f>Sheet1!$G$3</c:f>
              <c:strCache>
                <c:ptCount val="1"/>
                <c:pt idx="0">
                  <c:v>2007</c:v>
                </c:pt>
              </c:strCache>
            </c:strRef>
          </c:tx>
          <c:cat>
            <c:strRef>
              <c:f>Sheet1!$B$4:$B$8</c:f>
              <c:strCache>
                <c:ptCount val="5"/>
                <c:pt idx="0">
                  <c:v>America- Pacific</c:v>
                </c:pt>
                <c:pt idx="1">
                  <c:v>Latin America</c:v>
                </c:pt>
                <c:pt idx="2">
                  <c:v>Europe</c:v>
                </c:pt>
                <c:pt idx="3">
                  <c:v>Africa/Middle East</c:v>
                </c:pt>
                <c:pt idx="4">
                  <c:v>Asia Pacific</c:v>
                </c:pt>
              </c:strCache>
            </c:strRef>
          </c:cat>
          <c:val>
            <c:numRef>
              <c:f>Sheet1!$G$4:$G$8</c:f>
              <c:numCache>
                <c:formatCode>General</c:formatCode>
                <c:ptCount val="5"/>
                <c:pt idx="0">
                  <c:v>1059</c:v>
                </c:pt>
                <c:pt idx="1">
                  <c:v>1983</c:v>
                </c:pt>
                <c:pt idx="2">
                  <c:v>3655</c:v>
                </c:pt>
                <c:pt idx="3">
                  <c:v>1445</c:v>
                </c:pt>
                <c:pt idx="4">
                  <c:v>1876</c:v>
                </c:pt>
              </c:numCache>
            </c:numRef>
          </c:val>
        </c:ser>
        <c:axId val="43288064"/>
        <c:axId val="43289600"/>
      </c:barChart>
      <c:catAx>
        <c:axId val="43288064"/>
        <c:scaling>
          <c:orientation val="minMax"/>
        </c:scaling>
        <c:axPos val="b"/>
        <c:tickLblPos val="nextTo"/>
        <c:txPr>
          <a:bodyPr/>
          <a:lstStyle/>
          <a:p>
            <a:pPr>
              <a:defRPr sz="1400">
                <a:solidFill>
                  <a:schemeClr val="tx2"/>
                </a:solidFill>
              </a:defRPr>
            </a:pPr>
            <a:endParaRPr lang="en-US"/>
          </a:p>
        </c:txPr>
        <c:crossAx val="43289600"/>
        <c:crosses val="autoZero"/>
        <c:auto val="1"/>
        <c:lblAlgn val="ctr"/>
        <c:lblOffset val="100"/>
      </c:catAx>
      <c:valAx>
        <c:axId val="43289600"/>
        <c:scaling>
          <c:orientation val="minMax"/>
        </c:scaling>
        <c:axPos val="l"/>
        <c:majorGridlines/>
        <c:numFmt formatCode="General" sourceLinked="1"/>
        <c:tickLblPos val="nextTo"/>
        <c:txPr>
          <a:bodyPr/>
          <a:lstStyle/>
          <a:p>
            <a:pPr>
              <a:defRPr sz="1200">
                <a:solidFill>
                  <a:schemeClr val="tx1"/>
                </a:solidFill>
              </a:defRPr>
            </a:pPr>
            <a:endParaRPr lang="en-US"/>
          </a:p>
        </c:txPr>
        <c:crossAx val="43288064"/>
        <c:crosses val="autoZero"/>
        <c:crossBetween val="between"/>
      </c:valAx>
    </c:plotArea>
    <c:legend>
      <c:legendPos val="r"/>
      <c:layout/>
      <c:txPr>
        <a:bodyPr/>
        <a:lstStyle/>
        <a:p>
          <a:pPr>
            <a:defRPr sz="1200">
              <a:solidFill>
                <a:schemeClr val="tx2"/>
              </a:solidFill>
            </a:defRPr>
          </a:pPr>
          <a:endParaRPr lang="en-US"/>
        </a:p>
      </c:txPr>
    </c:legend>
    <c:plotVisOnly val="1"/>
  </c:chart>
  <c:externalData r:id="rId1"/>
</c:chartSpace>
</file>

<file path=ppt/charts/chart4.xml><?xml version="1.0" encoding="utf-8"?>
<c:chartSpace xmlns:c="http://schemas.openxmlformats.org/drawingml/2006/chart" xmlns:a="http://schemas.openxmlformats.org/drawingml/2006/main" xmlns:r="http://schemas.openxmlformats.org/officeDocument/2006/relationships">
  <c:date1904 val="1"/>
  <c:lang val="en-US"/>
  <c:chart>
    <c:autoTitleDeleted val="1"/>
    <c:plotArea>
      <c:layout>
        <c:manualLayout>
          <c:layoutTarget val="inner"/>
          <c:xMode val="edge"/>
          <c:yMode val="edge"/>
          <c:x val="0.10843281308586425"/>
          <c:y val="7.0898736188032357E-2"/>
          <c:w val="0.79224464129483863"/>
          <c:h val="0.81339332583427049"/>
        </c:manualLayout>
      </c:layout>
      <c:barChart>
        <c:barDir val="col"/>
        <c:grouping val="clustered"/>
        <c:ser>
          <c:idx val="0"/>
          <c:order val="0"/>
          <c:tx>
            <c:strRef>
              <c:f>Sheet1!$H$3</c:f>
              <c:strCache>
                <c:ptCount val="1"/>
                <c:pt idx="0">
                  <c:v>2006</c:v>
                </c:pt>
              </c:strCache>
            </c:strRef>
          </c:tx>
          <c:cat>
            <c:strRef>
              <c:f>Sheet1!$B$4:$B$8</c:f>
              <c:strCache>
                <c:ptCount val="5"/>
                <c:pt idx="0">
                  <c:v>America- Pacific</c:v>
                </c:pt>
                <c:pt idx="1">
                  <c:v>Latin America</c:v>
                </c:pt>
                <c:pt idx="2">
                  <c:v>Europe</c:v>
                </c:pt>
                <c:pt idx="3">
                  <c:v>Africa/Middle East</c:v>
                </c:pt>
                <c:pt idx="4">
                  <c:v>Asia Pacific</c:v>
                </c:pt>
              </c:strCache>
            </c:strRef>
          </c:cat>
          <c:val>
            <c:numRef>
              <c:f>Sheet1!$H$4:$H$8</c:f>
              <c:numCache>
                <c:formatCode>General</c:formatCode>
                <c:ptCount val="5"/>
                <c:pt idx="0">
                  <c:v>424</c:v>
                </c:pt>
                <c:pt idx="1">
                  <c:v>611</c:v>
                </c:pt>
                <c:pt idx="2">
                  <c:v>781</c:v>
                </c:pt>
                <c:pt idx="3">
                  <c:v>468</c:v>
                </c:pt>
                <c:pt idx="4">
                  <c:v>616</c:v>
                </c:pt>
              </c:numCache>
            </c:numRef>
          </c:val>
        </c:ser>
        <c:ser>
          <c:idx val="1"/>
          <c:order val="1"/>
          <c:tx>
            <c:strRef>
              <c:f>Sheet1!$I$3</c:f>
              <c:strCache>
                <c:ptCount val="1"/>
                <c:pt idx="0">
                  <c:v>2007</c:v>
                </c:pt>
              </c:strCache>
            </c:strRef>
          </c:tx>
          <c:cat>
            <c:strRef>
              <c:f>Sheet1!$B$4:$B$8</c:f>
              <c:strCache>
                <c:ptCount val="5"/>
                <c:pt idx="0">
                  <c:v>America- Pacific</c:v>
                </c:pt>
                <c:pt idx="1">
                  <c:v>Latin America</c:v>
                </c:pt>
                <c:pt idx="2">
                  <c:v>Europe</c:v>
                </c:pt>
                <c:pt idx="3">
                  <c:v>Africa/Middle East</c:v>
                </c:pt>
                <c:pt idx="4">
                  <c:v>Asia Pacific</c:v>
                </c:pt>
              </c:strCache>
            </c:strRef>
          </c:cat>
          <c:val>
            <c:numRef>
              <c:f>Sheet1!$I$4:$I$8</c:f>
              <c:numCache>
                <c:formatCode>General</c:formatCode>
                <c:ptCount val="5"/>
                <c:pt idx="0">
                  <c:v>446</c:v>
                </c:pt>
                <c:pt idx="1">
                  <c:v>680</c:v>
                </c:pt>
                <c:pt idx="2">
                  <c:v>842</c:v>
                </c:pt>
                <c:pt idx="3">
                  <c:v>470</c:v>
                </c:pt>
                <c:pt idx="4">
                  <c:v>672</c:v>
                </c:pt>
              </c:numCache>
            </c:numRef>
          </c:val>
        </c:ser>
        <c:axId val="43478400"/>
        <c:axId val="43488384"/>
      </c:barChart>
      <c:catAx>
        <c:axId val="43478400"/>
        <c:scaling>
          <c:orientation val="minMax"/>
        </c:scaling>
        <c:axPos val="b"/>
        <c:tickLblPos val="nextTo"/>
        <c:txPr>
          <a:bodyPr/>
          <a:lstStyle/>
          <a:p>
            <a:pPr>
              <a:defRPr>
                <a:solidFill>
                  <a:schemeClr val="tx2"/>
                </a:solidFill>
              </a:defRPr>
            </a:pPr>
            <a:endParaRPr lang="en-US"/>
          </a:p>
        </c:txPr>
        <c:crossAx val="43488384"/>
        <c:crosses val="autoZero"/>
        <c:auto val="1"/>
        <c:lblAlgn val="ctr"/>
        <c:lblOffset val="100"/>
      </c:catAx>
      <c:valAx>
        <c:axId val="43488384"/>
        <c:scaling>
          <c:orientation val="minMax"/>
        </c:scaling>
        <c:axPos val="l"/>
        <c:majorGridlines/>
        <c:numFmt formatCode="General" sourceLinked="1"/>
        <c:tickLblPos val="nextTo"/>
        <c:crossAx val="43478400"/>
        <c:crosses val="autoZero"/>
        <c:crossBetween val="between"/>
      </c:valAx>
    </c:plotArea>
    <c:legend>
      <c:legendPos val="r"/>
      <c:layout>
        <c:manualLayout>
          <c:xMode val="edge"/>
          <c:yMode val="edge"/>
          <c:x val="0.92726541994750644"/>
          <c:y val="0.4287352093283423"/>
          <c:w val="7.273458005249353E-2"/>
          <c:h val="9.8813734348780172E-2"/>
        </c:manualLayout>
      </c:layout>
      <c:txPr>
        <a:bodyPr/>
        <a:lstStyle/>
        <a:p>
          <a:pPr>
            <a:defRPr sz="1200">
              <a:solidFill>
                <a:schemeClr val="tx2"/>
              </a:solidFill>
            </a:defRPr>
          </a:pPr>
          <a:endParaRPr lang="en-US"/>
        </a:p>
      </c:txPr>
    </c:legend>
    <c:plotVisOnly val="1"/>
  </c:chart>
  <c:txPr>
    <a:bodyPr/>
    <a:lstStyle/>
    <a:p>
      <a:pPr>
        <a:defRPr sz="1400"/>
      </a:pPr>
      <a:endParaRPr lang="en-US"/>
    </a:p>
  </c:txPr>
  <c:externalData r:id="rId1"/>
  <c:userShapes r:id="rId2"/>
</c:chartSpace>
</file>

<file path=ppt/drawings/_rels/vmlDrawing1.vml.rels><?xml version="1.0" encoding="UTF-8" standalone="yes"?>
<Relationships xmlns="http://schemas.openxmlformats.org/package/2006/relationships"><Relationship Id="rId1" Type="http://schemas.openxmlformats.org/officeDocument/2006/relationships/image" Target="../media/image2.emf"/></Relationships>
</file>

<file path=ppt/drawings/drawing1.xml><?xml version="1.0" encoding="utf-8"?>
<c:userShapes xmlns:c="http://schemas.openxmlformats.org/drawingml/2006/chart">
  <cdr:relSizeAnchor xmlns:cdr="http://schemas.openxmlformats.org/drawingml/2006/chartDrawing">
    <cdr:from>
      <cdr:x>0.69608</cdr:x>
      <cdr:y>0.02941</cdr:y>
    </cdr:from>
    <cdr:to>
      <cdr:x>0.91248</cdr:x>
      <cdr:y>0.08824</cdr:y>
    </cdr:to>
    <cdr:sp macro="" textlink="">
      <cdr:nvSpPr>
        <cdr:cNvPr id="2" name="TextBox 1"/>
        <cdr:cNvSpPr txBox="1"/>
      </cdr:nvSpPr>
      <cdr:spPr>
        <a:xfrm xmlns:a="http://schemas.openxmlformats.org/drawingml/2006/main">
          <a:off x="5410200" y="152400"/>
          <a:ext cx="1681976" cy="304800"/>
        </a:xfrm>
        <a:prstGeom xmlns:a="http://schemas.openxmlformats.org/drawingml/2006/main" prst="rect">
          <a:avLst/>
        </a:prstGeom>
      </cdr:spPr>
      <cdr:txBody>
        <a:bodyPr xmlns:a="http://schemas.openxmlformats.org/drawingml/2006/main" wrap="square" rtlCol="0"/>
        <a:lstStyle xmlns:a="http://schemas.openxmlformats.org/drawingml/2006/main"/>
        <a:p xmlns:a="http://schemas.openxmlformats.org/drawingml/2006/main">
          <a:pPr algn="r"/>
          <a:r>
            <a:rPr lang="en-US" sz="1400" dirty="0">
              <a:solidFill>
                <a:schemeClr val="tx2"/>
              </a:solidFill>
            </a:rPr>
            <a:t>In </a:t>
          </a:r>
          <a:r>
            <a:rPr lang="en-US" sz="1600" dirty="0">
              <a:solidFill>
                <a:schemeClr val="tx2"/>
              </a:solidFill>
            </a:rPr>
            <a:t>Billions</a:t>
          </a:r>
          <a:endParaRPr lang="en-US" sz="1400" dirty="0">
            <a:solidFill>
              <a:schemeClr val="tx2"/>
            </a:solidFill>
          </a:endParaRPr>
        </a:p>
      </cdr:txBody>
    </cdr:sp>
  </cdr:relSizeAnchor>
</c:userShapes>
</file>

<file path=ppt/drawings/drawing2.xml><?xml version="1.0" encoding="utf-8"?>
<c:userShapes xmlns:c="http://schemas.openxmlformats.org/drawingml/2006/chart">
  <cdr:relSizeAnchor xmlns:cdr="http://schemas.openxmlformats.org/drawingml/2006/chartDrawing">
    <cdr:from>
      <cdr:x>0.79464</cdr:x>
      <cdr:y>0.07214</cdr:y>
    </cdr:from>
    <cdr:to>
      <cdr:x>0.91964</cdr:x>
      <cdr:y>0.12985</cdr:y>
    </cdr:to>
    <cdr:sp macro="" textlink="">
      <cdr:nvSpPr>
        <cdr:cNvPr id="3" name="TextBox 2"/>
        <cdr:cNvSpPr txBox="1"/>
      </cdr:nvSpPr>
      <cdr:spPr>
        <a:xfrm xmlns:a="http://schemas.openxmlformats.org/drawingml/2006/main">
          <a:off x="6781800" y="381000"/>
          <a:ext cx="1066800" cy="304800"/>
        </a:xfrm>
        <a:prstGeom xmlns:a="http://schemas.openxmlformats.org/drawingml/2006/main" prst="rect">
          <a:avLst/>
        </a:prstGeom>
      </cdr:spPr>
      <cdr:txBody>
        <a:bodyPr xmlns:a="http://schemas.openxmlformats.org/drawingml/2006/main" wrap="non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0.79464</cdr:x>
      <cdr:y>0.07214</cdr:y>
    </cdr:from>
    <cdr:to>
      <cdr:x>0.91071</cdr:x>
      <cdr:y>0.11542</cdr:y>
    </cdr:to>
    <cdr:sp macro="" textlink="">
      <cdr:nvSpPr>
        <cdr:cNvPr id="4" name="TextBox 3"/>
        <cdr:cNvSpPr txBox="1"/>
      </cdr:nvSpPr>
      <cdr:spPr>
        <a:xfrm xmlns:a="http://schemas.openxmlformats.org/drawingml/2006/main">
          <a:off x="6781800" y="381000"/>
          <a:ext cx="990600" cy="228600"/>
        </a:xfrm>
        <a:prstGeom xmlns:a="http://schemas.openxmlformats.org/drawingml/2006/main" prst="rect">
          <a:avLst/>
        </a:prstGeom>
      </cdr:spPr>
      <cdr:txBody>
        <a:bodyPr xmlns:a="http://schemas.openxmlformats.org/drawingml/2006/main" wrap="none" rtlCol="0"/>
        <a:lstStyle xmlns:a="http://schemas.openxmlformats.org/drawingml/2006/main"/>
        <a:p xmlns:a="http://schemas.openxmlformats.org/drawingml/2006/main">
          <a:pPr algn="r"/>
          <a:r>
            <a:rPr lang="en-US" sz="1400" dirty="0" smtClean="0">
              <a:solidFill>
                <a:schemeClr val="tx2"/>
              </a:solidFill>
            </a:rPr>
            <a:t>In Millions</a:t>
          </a:r>
          <a:endParaRPr lang="en-US" sz="1400" dirty="0">
            <a:solidFill>
              <a:schemeClr val="tx2"/>
            </a:solidFill>
          </a:endParaRPr>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354B13D-8177-4613-908C-806A2798A6F7}" type="datetimeFigureOut">
              <a:rPr lang="en-US" smtClean="0"/>
              <a:pPr/>
              <a:t>2/12/2009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B00153B-EA9E-4BE7-8A53-983E71A93D69}"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PLC=Public limited company</a:t>
            </a:r>
          </a:p>
          <a:p>
            <a:r>
              <a:rPr lang="en-US" dirty="0" smtClean="0"/>
              <a:t>	-Standard</a:t>
            </a:r>
            <a:r>
              <a:rPr lang="en-US" baseline="0" dirty="0" smtClean="0"/>
              <a:t> legal form for a limited, public company in the UK</a:t>
            </a:r>
          </a:p>
          <a:p>
            <a:r>
              <a:rPr lang="en-US" baseline="0" dirty="0" smtClean="0"/>
              <a:t>	-Only PLC’s can be listed on the London stock exchange</a:t>
            </a:r>
            <a:endParaRPr lang="en-US" dirty="0"/>
          </a:p>
        </p:txBody>
      </p:sp>
      <p:sp>
        <p:nvSpPr>
          <p:cNvPr id="4" name="Slide Number Placeholder 3"/>
          <p:cNvSpPr>
            <a:spLocks noGrp="1"/>
          </p:cNvSpPr>
          <p:nvPr>
            <p:ph type="sldNum" sz="quarter" idx="10"/>
          </p:nvPr>
        </p:nvSpPr>
        <p:spPr/>
        <p:txBody>
          <a:bodyPr/>
          <a:lstStyle/>
          <a:p>
            <a:fld id="{9B00153B-EA9E-4BE7-8A53-983E71A93D69}" type="slidenum">
              <a:rPr lang="en-US" smtClean="0"/>
              <a:pPr/>
              <a:t>1</a:t>
            </a:fld>
            <a:endParaRPr 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FD11DC9B-8DF4-4023-96C1-B9D1CC51F9DE}" type="slidenum">
              <a:rPr lang="en-US" smtClean="0"/>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D11DC9B-8DF4-4023-96C1-B9D1CC51F9DE}" type="slidenum">
              <a:rPr lang="en-US" smtClean="0"/>
              <a:pPr/>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D11DC9B-8DF4-4023-96C1-B9D1CC51F9DE}" type="slidenum">
              <a:rPr lang="en-US" smtClean="0"/>
              <a:pPr/>
              <a:t>12</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D11DC9B-8DF4-4023-96C1-B9D1CC51F9DE}" type="slidenum">
              <a:rPr lang="en-US" smtClean="0"/>
              <a:pPr/>
              <a:t>13</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kern="1200" dirty="0" smtClean="0">
                <a:solidFill>
                  <a:schemeClr val="tx1"/>
                </a:solidFill>
                <a:latin typeface="+mn-lt"/>
                <a:ea typeface="+mn-ea"/>
                <a:cs typeface="+mn-cs"/>
              </a:rPr>
              <a:t>Litigation- Bought a share in Reynolds that greatly improves their litigation position,</a:t>
            </a:r>
            <a:r>
              <a:rPr lang="en-US" sz="1200" kern="1200" baseline="0" dirty="0" smtClean="0">
                <a:solidFill>
                  <a:schemeClr val="tx1"/>
                </a:solidFill>
                <a:latin typeface="+mn-lt"/>
                <a:ea typeface="+mn-ea"/>
                <a:cs typeface="+mn-cs"/>
              </a:rPr>
              <a:t> by creating a consolidated litigation force</a:t>
            </a:r>
            <a:endParaRPr lang="en-US" sz="1200" kern="1200" dirty="0" smtClean="0">
              <a:solidFill>
                <a:schemeClr val="tx1"/>
              </a:solidFill>
              <a:latin typeface="+mn-lt"/>
              <a:ea typeface="+mn-ea"/>
              <a:cs typeface="+mn-cs"/>
            </a:endParaRPr>
          </a:p>
          <a:p>
            <a:r>
              <a:rPr lang="en-US" sz="1200" kern="1200" dirty="0" smtClean="0">
                <a:solidFill>
                  <a:schemeClr val="tx1"/>
                </a:solidFill>
                <a:latin typeface="+mn-lt"/>
                <a:ea typeface="+mn-ea"/>
                <a:cs typeface="+mn-cs"/>
              </a:rPr>
              <a:t> </a:t>
            </a:r>
          </a:p>
          <a:p>
            <a:r>
              <a:rPr lang="en-US" sz="1200" kern="1200" dirty="0" smtClean="0">
                <a:solidFill>
                  <a:schemeClr val="tx1"/>
                </a:solidFill>
                <a:latin typeface="+mn-lt"/>
                <a:ea typeface="+mn-ea"/>
                <a:cs typeface="+mn-cs"/>
              </a:rPr>
              <a:t>Anti-Tobacco/Smoking Bans- Embrace this movement and have helped fund the ID-</a:t>
            </a:r>
            <a:r>
              <a:rPr lang="en-US" sz="1200" kern="1200" dirty="0" err="1" smtClean="0">
                <a:solidFill>
                  <a:schemeClr val="tx1"/>
                </a:solidFill>
                <a:latin typeface="+mn-lt"/>
                <a:ea typeface="+mn-ea"/>
                <a:cs typeface="+mn-cs"/>
              </a:rPr>
              <a:t>ing</a:t>
            </a:r>
            <a:r>
              <a:rPr lang="en-US" sz="1200" kern="1200" dirty="0" smtClean="0">
                <a:solidFill>
                  <a:schemeClr val="tx1"/>
                </a:solidFill>
                <a:latin typeface="+mn-lt"/>
                <a:ea typeface="+mn-ea"/>
                <a:cs typeface="+mn-cs"/>
              </a:rPr>
              <a:t> crackdown and decreasing teenage smoking.</a:t>
            </a:r>
          </a:p>
          <a:p>
            <a:r>
              <a:rPr lang="en-US" sz="1200" kern="1200" dirty="0" smtClean="0">
                <a:solidFill>
                  <a:schemeClr val="tx1"/>
                </a:solidFill>
                <a:latin typeface="+mn-lt"/>
                <a:ea typeface="+mn-ea"/>
                <a:cs typeface="+mn-cs"/>
              </a:rPr>
              <a:t> </a:t>
            </a:r>
          </a:p>
          <a:p>
            <a:r>
              <a:rPr lang="en-US" sz="1200" kern="1200" dirty="0" smtClean="0">
                <a:solidFill>
                  <a:schemeClr val="tx1"/>
                </a:solidFill>
                <a:latin typeface="+mn-lt"/>
                <a:ea typeface="+mn-ea"/>
                <a:cs typeface="+mn-cs"/>
              </a:rPr>
              <a:t>Illicit Trade- Have lobbyists all over fighting for stronger government intervention in putting a stop to this.</a:t>
            </a:r>
          </a:p>
          <a:p>
            <a:r>
              <a:rPr lang="en-US" sz="1200" kern="1200" dirty="0" smtClean="0">
                <a:solidFill>
                  <a:schemeClr val="tx1"/>
                </a:solidFill>
                <a:latin typeface="+mn-lt"/>
                <a:ea typeface="+mn-ea"/>
                <a:cs typeface="+mn-cs"/>
              </a:rPr>
              <a:t> </a:t>
            </a:r>
          </a:p>
          <a:p>
            <a:r>
              <a:rPr lang="en-US" sz="1200" kern="1200" dirty="0" smtClean="0">
                <a:solidFill>
                  <a:schemeClr val="tx1"/>
                </a:solidFill>
                <a:latin typeface="+mn-lt"/>
                <a:ea typeface="+mn-ea"/>
                <a:cs typeface="+mn-cs"/>
              </a:rPr>
              <a:t>Increased Excise Taxes-  Understand this and see it as a positive because it makes their higher end products more marketable because of narrowing price gaps.  </a:t>
            </a:r>
          </a:p>
          <a:p>
            <a:endParaRPr lang="en-US" dirty="0"/>
          </a:p>
        </p:txBody>
      </p:sp>
      <p:sp>
        <p:nvSpPr>
          <p:cNvPr id="4" name="Slide Number Placeholder 3"/>
          <p:cNvSpPr>
            <a:spLocks noGrp="1"/>
          </p:cNvSpPr>
          <p:nvPr>
            <p:ph type="sldNum" sz="quarter" idx="10"/>
          </p:nvPr>
        </p:nvSpPr>
        <p:spPr/>
        <p:txBody>
          <a:bodyPr/>
          <a:lstStyle/>
          <a:p>
            <a:fld id="{9B00153B-EA9E-4BE7-8A53-983E71A93D69}" type="slidenum">
              <a:rPr lang="en-US" smtClean="0"/>
              <a:pPr/>
              <a:t>14</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1" dirty="0" smtClean="0"/>
              <a:t>Reynolds American:</a:t>
            </a:r>
            <a:r>
              <a:rPr lang="en-US" b="0" baseline="0" dirty="0" smtClean="0"/>
              <a:t> Post tax results rose 3% which reflects higher profits!</a:t>
            </a:r>
          </a:p>
          <a:p>
            <a:r>
              <a:rPr lang="en-US" b="1" baseline="0" dirty="0" smtClean="0"/>
              <a:t>ST:</a:t>
            </a:r>
            <a:r>
              <a:rPr lang="en-US" b="0" baseline="0" dirty="0" smtClean="0"/>
              <a:t> Cig and </a:t>
            </a:r>
            <a:r>
              <a:rPr lang="en-US" b="0" baseline="0" dirty="0" err="1" smtClean="0"/>
              <a:t>snus</a:t>
            </a:r>
            <a:r>
              <a:rPr lang="en-US" b="0" baseline="0" dirty="0" smtClean="0"/>
              <a:t> business accounting for more than 60% of tobacco sales in </a:t>
            </a:r>
            <a:r>
              <a:rPr lang="en-US" b="0" baseline="0" dirty="0" err="1" smtClean="0"/>
              <a:t>scandinavia</a:t>
            </a:r>
            <a:endParaRPr lang="en-US" b="0" baseline="0" dirty="0" smtClean="0"/>
          </a:p>
          <a:p>
            <a:r>
              <a:rPr lang="en-US" b="1" baseline="0" dirty="0" smtClean="0"/>
              <a:t>Tekel: </a:t>
            </a:r>
            <a:r>
              <a:rPr lang="en-US" b="0" baseline="0" dirty="0" smtClean="0"/>
              <a:t>Turkish state owned tobacco company, expected to raise market share in Turkey which is the 8</a:t>
            </a:r>
            <a:r>
              <a:rPr lang="en-US" b="0" baseline="30000" dirty="0" smtClean="0"/>
              <a:t>th</a:t>
            </a:r>
            <a:r>
              <a:rPr lang="en-US" b="0" baseline="0" dirty="0" smtClean="0"/>
              <a:t> largest cig market in the world!</a:t>
            </a:r>
          </a:p>
          <a:p>
            <a:endParaRPr lang="en-US" b="0" baseline="0" dirty="0" smtClean="0"/>
          </a:p>
          <a:p>
            <a:r>
              <a:rPr lang="en-US" b="1" baseline="0" dirty="0" smtClean="0"/>
              <a:t>All lead to growth due to developing markets!</a:t>
            </a:r>
            <a:endParaRPr lang="en-US" b="1" dirty="0"/>
          </a:p>
        </p:txBody>
      </p:sp>
      <p:sp>
        <p:nvSpPr>
          <p:cNvPr id="4" name="Slide Number Placeholder 3"/>
          <p:cNvSpPr>
            <a:spLocks noGrp="1"/>
          </p:cNvSpPr>
          <p:nvPr>
            <p:ph type="sldNum" sz="quarter" idx="10"/>
          </p:nvPr>
        </p:nvSpPr>
        <p:spPr/>
        <p:txBody>
          <a:bodyPr/>
          <a:lstStyle/>
          <a:p>
            <a:fld id="{9B00153B-EA9E-4BE7-8A53-983E71A93D69}" type="slidenum">
              <a:rPr lang="en-US" smtClean="0"/>
              <a:pPr/>
              <a:t>15</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F471E1F-3499-4C47-B8B8-9693C67499C2}" type="slidenum">
              <a:rPr lang="en-US"/>
              <a:pPr/>
              <a:t>16</a:t>
            </a:fld>
            <a:endParaRPr lang="en-US"/>
          </a:p>
        </p:txBody>
      </p:sp>
      <p:sp>
        <p:nvSpPr>
          <p:cNvPr id="11266" name="Rectangle 2"/>
          <p:cNvSpPr>
            <a:spLocks noGrp="1" noRot="1" noChangeAspect="1" noChangeArrowheads="1" noTextEdit="1"/>
          </p:cNvSpPr>
          <p:nvPr>
            <p:ph type="sldImg"/>
          </p:nvPr>
        </p:nvSpPr>
        <p:spPr>
          <a:ln/>
        </p:spPr>
      </p:sp>
      <p:sp>
        <p:nvSpPr>
          <p:cNvPr id="11267" name="Rectangle 3"/>
          <p:cNvSpPr>
            <a:spLocks noGrp="1" noChangeArrowheads="1"/>
          </p:cNvSpPr>
          <p:nvPr>
            <p:ph type="body" idx="1"/>
          </p:nvPr>
        </p:nvSpPr>
        <p:spPr/>
        <p:txBody>
          <a:bodyPr/>
          <a:lstStyle/>
          <a:p>
            <a:pPr>
              <a:lnSpc>
                <a:spcPct val="80000"/>
              </a:lnSpc>
            </a:pPr>
            <a:r>
              <a:rPr lang="en-US" sz="1200" b="1" dirty="0" smtClean="0"/>
              <a:t>-Board of Directors</a:t>
            </a:r>
          </a:p>
          <a:p>
            <a:pPr>
              <a:lnSpc>
                <a:spcPct val="80000"/>
              </a:lnSpc>
            </a:pPr>
            <a:r>
              <a:rPr lang="en-US" sz="1200" b="1" dirty="0" smtClean="0"/>
              <a:t>-The Main Board’s responsibility is to the shareholders for the success of the Group and for its overall strategic direction and governance.</a:t>
            </a:r>
            <a:r>
              <a:rPr lang="en-US" sz="1200" dirty="0" smtClean="0"/>
              <a:t> </a:t>
            </a:r>
          </a:p>
          <a:p>
            <a:pPr marL="0" marR="0" lvl="1" indent="0" algn="l" defTabSz="914400" rtl="0" eaLnBrk="1" fontAlgn="auto" latinLnBrk="0" hangingPunct="1">
              <a:lnSpc>
                <a:spcPct val="80000"/>
              </a:lnSpc>
              <a:spcBef>
                <a:spcPts val="0"/>
              </a:spcBef>
              <a:spcAft>
                <a:spcPts val="0"/>
              </a:spcAft>
              <a:buClrTx/>
              <a:buSzTx/>
              <a:buFontTx/>
              <a:buNone/>
              <a:tabLst/>
              <a:defRPr/>
            </a:pPr>
            <a:r>
              <a:rPr lang="en-US" sz="1600" b="1" dirty="0" smtClean="0"/>
              <a:t>INDEPENDENT-</a:t>
            </a:r>
            <a:r>
              <a:rPr lang="en-US" sz="1600" b="0" dirty="0" smtClean="0"/>
              <a:t> They</a:t>
            </a:r>
            <a:r>
              <a:rPr lang="en-US" sz="1600" dirty="0" smtClean="0"/>
              <a:t> are free from any business or other relationships which could materially interfere with or appear to affect the exercise of their judgment and have not been previously involved in the management of the Group.</a:t>
            </a:r>
          </a:p>
          <a:p>
            <a:pPr>
              <a:lnSpc>
                <a:spcPct val="80000"/>
              </a:lnSpc>
            </a:pPr>
            <a:endParaRPr lang="en-US" sz="1200" dirty="0" smtClean="0"/>
          </a:p>
          <a:p>
            <a:endParaRPr lang="en-US" dirty="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F471E1F-3499-4C47-B8B8-9693C67499C2}" type="slidenum">
              <a:rPr lang="en-US"/>
              <a:pPr/>
              <a:t>17</a:t>
            </a:fld>
            <a:endParaRPr lang="en-US"/>
          </a:p>
        </p:txBody>
      </p:sp>
      <p:sp>
        <p:nvSpPr>
          <p:cNvPr id="11266" name="Rectangle 2"/>
          <p:cNvSpPr>
            <a:spLocks noGrp="1" noRot="1" noChangeAspect="1" noChangeArrowheads="1" noTextEdit="1"/>
          </p:cNvSpPr>
          <p:nvPr>
            <p:ph type="sldImg"/>
          </p:nvPr>
        </p:nvSpPr>
        <p:spPr>
          <a:ln/>
        </p:spPr>
      </p:sp>
      <p:sp>
        <p:nvSpPr>
          <p:cNvPr id="11267" name="Rectangle 3"/>
          <p:cNvSpPr>
            <a:spLocks noGrp="1" noChangeArrowheads="1"/>
          </p:cNvSpPr>
          <p:nvPr>
            <p:ph type="body" idx="1"/>
          </p:nvPr>
        </p:nvSpPr>
        <p:spPr/>
        <p:txBody>
          <a:bodyPr/>
          <a:lstStyle/>
          <a:p>
            <a:pPr>
              <a:lnSpc>
                <a:spcPct val="80000"/>
              </a:lnSpc>
            </a:pPr>
            <a:r>
              <a:rPr lang="en-US" sz="1200" b="1" dirty="0" smtClean="0"/>
              <a:t>-Board of Directors</a:t>
            </a:r>
          </a:p>
          <a:p>
            <a:pPr>
              <a:lnSpc>
                <a:spcPct val="80000"/>
              </a:lnSpc>
            </a:pPr>
            <a:r>
              <a:rPr lang="en-US" sz="1200" b="1" dirty="0" smtClean="0"/>
              <a:t>-The Main Board’s responsibility is to the shareholders for the success of the Group and for its overall strategic direction and governance.</a:t>
            </a:r>
            <a:r>
              <a:rPr lang="en-US" sz="1200" dirty="0" smtClean="0"/>
              <a:t> </a:t>
            </a:r>
          </a:p>
          <a:p>
            <a:pPr marL="0" marR="0" lvl="1" indent="0" algn="l" defTabSz="914400" rtl="0" eaLnBrk="1" fontAlgn="auto" latinLnBrk="0" hangingPunct="1">
              <a:lnSpc>
                <a:spcPct val="80000"/>
              </a:lnSpc>
              <a:spcBef>
                <a:spcPts val="0"/>
              </a:spcBef>
              <a:spcAft>
                <a:spcPts val="0"/>
              </a:spcAft>
              <a:buClrTx/>
              <a:buSzTx/>
              <a:buFontTx/>
              <a:buNone/>
              <a:tabLst/>
              <a:defRPr/>
            </a:pPr>
            <a:r>
              <a:rPr lang="en-US" sz="1600" b="1" dirty="0" smtClean="0"/>
              <a:t>INDEPENDENT-</a:t>
            </a:r>
            <a:r>
              <a:rPr lang="en-US" sz="1600" b="0" dirty="0" smtClean="0"/>
              <a:t> They</a:t>
            </a:r>
            <a:r>
              <a:rPr lang="en-US" sz="1600" dirty="0" smtClean="0"/>
              <a:t> are free from any business or other relationships which could materially interfere with or appear to affect the exercise of their judgment and have not been previously involved in the management of the Group.</a:t>
            </a:r>
          </a:p>
          <a:p>
            <a:pPr>
              <a:lnSpc>
                <a:spcPct val="80000"/>
              </a:lnSpc>
            </a:pPr>
            <a:endParaRPr lang="en-US" sz="1200" dirty="0" smtClean="0"/>
          </a:p>
          <a:p>
            <a:endParaRPr lang="en-US" dirty="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2EA336C-1967-481D-BC92-1A333A86C6E9}" type="slidenum">
              <a:rPr lang="en-US"/>
              <a:pPr/>
              <a:t>18</a:t>
            </a:fld>
            <a:endParaRPr lang="en-US"/>
          </a:p>
        </p:txBody>
      </p:sp>
      <p:sp>
        <p:nvSpPr>
          <p:cNvPr id="6146" name="Rectangle 2"/>
          <p:cNvSpPr>
            <a:spLocks noGrp="1" noRot="1" noChangeAspect="1" noChangeArrowheads="1" noTextEdit="1"/>
          </p:cNvSpPr>
          <p:nvPr>
            <p:ph type="sldImg"/>
          </p:nvPr>
        </p:nvSpPr>
        <p:spPr>
          <a:ln/>
        </p:spPr>
      </p:sp>
      <p:sp>
        <p:nvSpPr>
          <p:cNvPr id="614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1" dirty="0" smtClean="0"/>
              <a:t>Overheads: </a:t>
            </a:r>
            <a:r>
              <a:rPr lang="en-US" b="0" dirty="0" smtClean="0"/>
              <a:t>Unavoidable</a:t>
            </a:r>
            <a:r>
              <a:rPr lang="en-US" b="0" baseline="0" dirty="0" smtClean="0"/>
              <a:t> Costs</a:t>
            </a:r>
          </a:p>
          <a:p>
            <a:r>
              <a:rPr lang="en-US" b="1" baseline="0" dirty="0" smtClean="0"/>
              <a:t>Indirects: </a:t>
            </a:r>
            <a:r>
              <a:rPr lang="en-US" b="0" baseline="0" dirty="0" smtClean="0"/>
              <a:t>Period Costs</a:t>
            </a:r>
          </a:p>
          <a:p>
            <a:r>
              <a:rPr lang="en-US" b="1" baseline="0" dirty="0" smtClean="0"/>
              <a:t>Directs: </a:t>
            </a:r>
            <a:r>
              <a:rPr lang="en-US" b="0" baseline="0" dirty="0" smtClean="0"/>
              <a:t>Product Costs</a:t>
            </a:r>
            <a:endParaRPr lang="en-US" b="1" dirty="0"/>
          </a:p>
        </p:txBody>
      </p:sp>
      <p:sp>
        <p:nvSpPr>
          <p:cNvPr id="4" name="Slide Number Placeholder 3"/>
          <p:cNvSpPr>
            <a:spLocks noGrp="1"/>
          </p:cNvSpPr>
          <p:nvPr>
            <p:ph type="sldNum" sz="quarter" idx="10"/>
          </p:nvPr>
        </p:nvSpPr>
        <p:spPr/>
        <p:txBody>
          <a:bodyPr/>
          <a:lstStyle/>
          <a:p>
            <a:fld id="{9B00153B-EA9E-4BE7-8A53-983E71A93D69}" type="slidenum">
              <a:rPr lang="en-US" smtClean="0"/>
              <a:pPr/>
              <a:t>19</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9B00153B-EA9E-4BE7-8A53-983E71A93D69}" type="slidenum">
              <a:rPr lang="en-US" smtClean="0"/>
              <a:pPr/>
              <a:t>2</a:t>
            </a:fld>
            <a:endParaRPr lang="en-US" dirty="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1" dirty="0" smtClean="0"/>
              <a:t>Overheads: </a:t>
            </a:r>
            <a:r>
              <a:rPr lang="en-US" b="0" dirty="0" smtClean="0"/>
              <a:t>Unavoidable</a:t>
            </a:r>
            <a:r>
              <a:rPr lang="en-US" b="0" baseline="0" dirty="0" smtClean="0"/>
              <a:t> Costs</a:t>
            </a:r>
          </a:p>
          <a:p>
            <a:r>
              <a:rPr lang="en-US" b="1" baseline="0" dirty="0" smtClean="0"/>
              <a:t>Indirects: </a:t>
            </a:r>
            <a:r>
              <a:rPr lang="en-US" b="0" baseline="0" dirty="0" smtClean="0"/>
              <a:t>Period Costs</a:t>
            </a:r>
          </a:p>
          <a:p>
            <a:r>
              <a:rPr lang="en-US" b="1" baseline="0" dirty="0" smtClean="0"/>
              <a:t>Directs: </a:t>
            </a:r>
            <a:r>
              <a:rPr lang="en-US" b="0" baseline="0" dirty="0" smtClean="0"/>
              <a:t>Product Costs</a:t>
            </a:r>
          </a:p>
          <a:p>
            <a:endParaRPr lang="en-US" b="0" baseline="0" dirty="0" smtClean="0"/>
          </a:p>
          <a:p>
            <a:pPr marL="0" marR="0" lvl="1" indent="0" algn="l" defTabSz="914400" rtl="0" eaLnBrk="1" fontAlgn="auto" latinLnBrk="0" hangingPunct="1">
              <a:lnSpc>
                <a:spcPct val="100000"/>
              </a:lnSpc>
              <a:spcBef>
                <a:spcPts val="0"/>
              </a:spcBef>
              <a:spcAft>
                <a:spcPts val="0"/>
              </a:spcAft>
              <a:buClrTx/>
              <a:buSzTx/>
              <a:buFontTx/>
              <a:buNone/>
              <a:tabLst/>
              <a:defRPr/>
            </a:pPr>
            <a:r>
              <a:rPr lang="en-US" b="1" dirty="0" smtClean="0"/>
              <a:t>Product complexity reduction: </a:t>
            </a:r>
            <a:r>
              <a:rPr lang="en-US" b="0" dirty="0" smtClean="0"/>
              <a:t>Page 21 right column.</a:t>
            </a:r>
            <a:r>
              <a:rPr lang="en-US" b="0" baseline="0" dirty="0" smtClean="0"/>
              <a:t> </a:t>
            </a:r>
            <a:endParaRPr lang="en-US" b="1" dirty="0" smtClean="0"/>
          </a:p>
          <a:p>
            <a:endParaRPr lang="en-US" b="1" dirty="0"/>
          </a:p>
        </p:txBody>
      </p:sp>
      <p:sp>
        <p:nvSpPr>
          <p:cNvPr id="4" name="Slide Number Placeholder 3"/>
          <p:cNvSpPr>
            <a:spLocks noGrp="1"/>
          </p:cNvSpPr>
          <p:nvPr>
            <p:ph type="sldNum" sz="quarter" idx="10"/>
          </p:nvPr>
        </p:nvSpPr>
        <p:spPr/>
        <p:txBody>
          <a:bodyPr/>
          <a:lstStyle/>
          <a:p>
            <a:fld id="{9B00153B-EA9E-4BE7-8A53-983E71A93D69}" type="slidenum">
              <a:rPr lang="en-US" smtClean="0"/>
              <a:pPr/>
              <a:t>20</a:t>
            </a:fld>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Image Placeholder 1"/>
          <p:cNvSpPr>
            <a:spLocks noGrp="1" noRot="1" noChangeAspect="1" noTextEdit="1"/>
          </p:cNvSpPr>
          <p:nvPr>
            <p:ph type="sldImg"/>
          </p:nvPr>
        </p:nvSpPr>
        <p:spPr bwMode="auto">
          <a:noFill/>
          <a:ln>
            <a:solidFill>
              <a:srgbClr val="000000"/>
            </a:solidFill>
            <a:miter lim="800000"/>
            <a:headEnd/>
            <a:tailEnd/>
          </a:ln>
        </p:spPr>
      </p:sp>
      <p:sp>
        <p:nvSpPr>
          <p:cNvPr id="9219"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922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5ABBF876-8692-45A2-AEDC-6956C336C415}" type="slidenum">
              <a:rPr lang="en-US"/>
              <a:pPr/>
              <a:t>21</a:t>
            </a:fld>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Image Placeholder 1"/>
          <p:cNvSpPr>
            <a:spLocks noGrp="1" noRot="1" noChangeAspect="1" noTextEdit="1"/>
          </p:cNvSpPr>
          <p:nvPr>
            <p:ph type="sldImg"/>
          </p:nvPr>
        </p:nvSpPr>
        <p:spPr bwMode="auto">
          <a:noFill/>
          <a:ln>
            <a:solidFill>
              <a:srgbClr val="000000"/>
            </a:solidFill>
            <a:miter lim="800000"/>
            <a:headEnd/>
            <a:tailEnd/>
          </a:ln>
        </p:spPr>
      </p:sp>
      <p:sp>
        <p:nvSpPr>
          <p:cNvPr id="10243"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1024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5F0DEA3F-E116-41DE-9611-518EC6E2865B}" type="slidenum">
              <a:rPr lang="en-US"/>
              <a:pPr/>
              <a:t>22</a:t>
            </a:fld>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p:cNvSpPr>
            <a:spLocks noGrp="1" noRot="1" noChangeAspect="1" noTextEdit="1"/>
          </p:cNvSpPr>
          <p:nvPr>
            <p:ph type="sldImg"/>
          </p:nvPr>
        </p:nvSpPr>
        <p:spPr bwMode="auto">
          <a:noFill/>
          <a:ln>
            <a:solidFill>
              <a:srgbClr val="000000"/>
            </a:solidFill>
            <a:miter lim="800000"/>
            <a:headEnd/>
            <a:tailEnd/>
          </a:ln>
        </p:spPr>
      </p:sp>
      <p:sp>
        <p:nvSpPr>
          <p:cNvPr id="11267"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11268"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370F5192-DA6E-4AEF-A03F-8D1255DCC342}" type="slidenum">
              <a:rPr lang="en-US"/>
              <a:pPr/>
              <a:t>23</a:t>
            </a:fld>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Image Placeholder 1"/>
          <p:cNvSpPr>
            <a:spLocks noGrp="1" noRot="1" noChangeAspect="1" noTextEdit="1"/>
          </p:cNvSpPr>
          <p:nvPr>
            <p:ph type="sldImg"/>
          </p:nvPr>
        </p:nvSpPr>
        <p:spPr bwMode="auto">
          <a:noFill/>
          <a:ln>
            <a:solidFill>
              <a:srgbClr val="000000"/>
            </a:solidFill>
            <a:miter lim="800000"/>
            <a:headEnd/>
            <a:tailEnd/>
          </a:ln>
        </p:spPr>
      </p:sp>
      <p:sp>
        <p:nvSpPr>
          <p:cNvPr id="1229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1229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6DE3E00E-04AA-40B6-A024-1604815B03CE}" type="slidenum">
              <a:rPr lang="en-US"/>
              <a:pPr/>
              <a:t>24</a:t>
            </a:fld>
            <a:endParaRPr 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Image Placeholder 1"/>
          <p:cNvSpPr>
            <a:spLocks noGrp="1" noRot="1" noChangeAspect="1" noTextEdit="1"/>
          </p:cNvSpPr>
          <p:nvPr>
            <p:ph type="sldImg"/>
          </p:nvPr>
        </p:nvSpPr>
        <p:spPr bwMode="auto">
          <a:noFill/>
          <a:ln>
            <a:solidFill>
              <a:srgbClr val="000000"/>
            </a:solidFill>
            <a:miter lim="800000"/>
            <a:headEnd/>
            <a:tailEnd/>
          </a:ln>
        </p:spPr>
      </p:sp>
      <p:sp>
        <p:nvSpPr>
          <p:cNvPr id="13315"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1331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48E17D8F-5F01-424F-B82E-E77166DEB04F}" type="slidenum">
              <a:rPr lang="en-US"/>
              <a:pPr/>
              <a:t>25</a:t>
            </a:fld>
            <a:endParaRPr 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Image Placeholder 1"/>
          <p:cNvSpPr>
            <a:spLocks noGrp="1" noRot="1" noChangeAspect="1" noTextEdit="1"/>
          </p:cNvSpPr>
          <p:nvPr>
            <p:ph type="sldImg"/>
          </p:nvPr>
        </p:nvSpPr>
        <p:spPr bwMode="auto">
          <a:noFill/>
          <a:ln>
            <a:solidFill>
              <a:srgbClr val="000000"/>
            </a:solidFill>
            <a:miter lim="800000"/>
            <a:headEnd/>
            <a:tailEnd/>
          </a:ln>
        </p:spPr>
      </p:sp>
      <p:sp>
        <p:nvSpPr>
          <p:cNvPr id="14339"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dirty="0" smtClean="0"/>
          </a:p>
        </p:txBody>
      </p:sp>
      <p:sp>
        <p:nvSpPr>
          <p:cNvPr id="1434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F061D57D-EAE8-489F-9FF3-C764963CEB4F}" type="slidenum">
              <a:rPr lang="en-US"/>
              <a:pPr/>
              <a:t>26</a:t>
            </a:fld>
            <a:endParaRPr 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1" dirty="0" smtClean="0"/>
              <a:t>Dow Jones Sustainability Index:</a:t>
            </a:r>
            <a:r>
              <a:rPr lang="en-US" b="0" dirty="0" smtClean="0"/>
              <a:t> Innovative</a:t>
            </a:r>
            <a:r>
              <a:rPr lang="en-US" b="0" baseline="0" dirty="0" smtClean="0"/>
              <a:t> ways to produce tobacco healthily and environmentally.</a:t>
            </a:r>
          </a:p>
          <a:p>
            <a:r>
              <a:rPr lang="en-US" b="0" baseline="0" dirty="0" smtClean="0"/>
              <a:t>	-Not to mention that their rating increased this past year as the tobacco industry rating overall has decreased.</a:t>
            </a:r>
            <a:endParaRPr lang="en-US" b="1" baseline="0" dirty="0" smtClean="0"/>
          </a:p>
          <a:p>
            <a:r>
              <a:rPr lang="en-US" b="1" baseline="0" dirty="0" smtClean="0"/>
              <a:t>	-78 to 83 </a:t>
            </a:r>
            <a:r>
              <a:rPr lang="en-US" b="0" baseline="0" dirty="0" smtClean="0"/>
              <a:t>(BTI)</a:t>
            </a:r>
          </a:p>
          <a:p>
            <a:r>
              <a:rPr lang="en-US" b="1" baseline="0" dirty="0" smtClean="0"/>
              <a:t>	-66 to 44 </a:t>
            </a:r>
            <a:r>
              <a:rPr lang="en-US" b="0" baseline="0" dirty="0" smtClean="0"/>
              <a:t>(Industry)</a:t>
            </a:r>
          </a:p>
        </p:txBody>
      </p:sp>
      <p:sp>
        <p:nvSpPr>
          <p:cNvPr id="4" name="Slide Number Placeholder 3"/>
          <p:cNvSpPr>
            <a:spLocks noGrp="1"/>
          </p:cNvSpPr>
          <p:nvPr>
            <p:ph type="sldNum" sz="quarter" idx="10"/>
          </p:nvPr>
        </p:nvSpPr>
        <p:spPr/>
        <p:txBody>
          <a:bodyPr/>
          <a:lstStyle/>
          <a:p>
            <a:fld id="{FBC2E943-6213-46FF-AF2A-24530BB8FB5B}" type="slidenum">
              <a:rPr lang="en-US" smtClean="0"/>
              <a:pPr/>
              <a:t>27</a:t>
            </a:fld>
            <a:endParaRPr 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BC2E943-6213-46FF-AF2A-24530BB8FB5B}" type="slidenum">
              <a:rPr lang="en-US" smtClean="0"/>
              <a:pPr/>
              <a:t>28</a:t>
            </a:fld>
            <a:endParaRPr lang="en-US"/>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BC2E943-6213-46FF-AF2A-24530BB8FB5B}" type="slidenum">
              <a:rPr lang="en-US" smtClean="0"/>
              <a:pPr/>
              <a:t>29</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err="1" smtClean="0"/>
              <a:t>Mkt</a:t>
            </a:r>
            <a:r>
              <a:rPr lang="en-US" baseline="0" dirty="0" smtClean="0"/>
              <a:t> Ex. Europe, Asia, Americas, </a:t>
            </a:r>
            <a:r>
              <a:rPr lang="en-US" baseline="0" dirty="0" err="1" smtClean="0"/>
              <a:t>latin</a:t>
            </a:r>
            <a:r>
              <a:rPr lang="en-US" baseline="0" dirty="0" smtClean="0"/>
              <a:t> </a:t>
            </a:r>
            <a:r>
              <a:rPr lang="en-US" baseline="0" dirty="0" err="1" smtClean="0"/>
              <a:t>america</a:t>
            </a:r>
            <a:r>
              <a:rPr lang="en-US" baseline="0" dirty="0" smtClean="0"/>
              <a:t>, </a:t>
            </a:r>
            <a:r>
              <a:rPr lang="en-US" baseline="0" dirty="0" err="1" smtClean="0"/>
              <a:t>africa</a:t>
            </a:r>
            <a:r>
              <a:rPr lang="en-US" baseline="0" dirty="0" smtClean="0"/>
              <a:t> and the middle east!</a:t>
            </a:r>
            <a:endParaRPr lang="en-US" dirty="0"/>
          </a:p>
        </p:txBody>
      </p:sp>
      <p:sp>
        <p:nvSpPr>
          <p:cNvPr id="4" name="Slide Number Placeholder 3"/>
          <p:cNvSpPr>
            <a:spLocks noGrp="1"/>
          </p:cNvSpPr>
          <p:nvPr>
            <p:ph type="sldNum" sz="quarter" idx="10"/>
          </p:nvPr>
        </p:nvSpPr>
        <p:spPr/>
        <p:txBody>
          <a:bodyPr/>
          <a:lstStyle/>
          <a:p>
            <a:fld id="{9B00153B-EA9E-4BE7-8A53-983E71A93D69}" type="slidenum">
              <a:rPr lang="en-US" smtClean="0"/>
              <a:pPr/>
              <a:t>3</a:t>
            </a:fld>
            <a:endParaRPr lang="en-US"/>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BC2E943-6213-46FF-AF2A-24530BB8FB5B}" type="slidenum">
              <a:rPr lang="en-US" smtClean="0"/>
              <a:pPr/>
              <a:t>30</a:t>
            </a:fld>
            <a:endParaRPr lang="en-US"/>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BC2E943-6213-46FF-AF2A-24530BB8FB5B}" type="slidenum">
              <a:rPr lang="en-US" smtClean="0"/>
              <a:pPr/>
              <a:t>31</a:t>
            </a:fld>
            <a:endParaRPr lang="en-US"/>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BC2E943-6213-46FF-AF2A-24530BB8FB5B}" type="slidenum">
              <a:rPr lang="en-US" smtClean="0"/>
              <a:pPr/>
              <a:t>32</a:t>
            </a:fld>
            <a:endParaRPr lang="en-US"/>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1" dirty="0" smtClean="0"/>
              <a:t>Maintain</a:t>
            </a:r>
            <a:r>
              <a:rPr lang="en-US" b="1" baseline="0" dirty="0" smtClean="0"/>
              <a:t> Credit Rating:</a:t>
            </a:r>
            <a:r>
              <a:rPr lang="en-US" b="0" baseline="0" dirty="0" smtClean="0"/>
              <a:t> Lowered amount of share buy back for 08, with intentions to return to a higher level.</a:t>
            </a:r>
            <a:endParaRPr lang="en-US" b="1" dirty="0"/>
          </a:p>
        </p:txBody>
      </p:sp>
      <p:sp>
        <p:nvSpPr>
          <p:cNvPr id="4" name="Slide Number Placeholder 3"/>
          <p:cNvSpPr>
            <a:spLocks noGrp="1"/>
          </p:cNvSpPr>
          <p:nvPr>
            <p:ph type="sldNum" sz="quarter" idx="10"/>
          </p:nvPr>
        </p:nvSpPr>
        <p:spPr/>
        <p:txBody>
          <a:bodyPr/>
          <a:lstStyle/>
          <a:p>
            <a:fld id="{FBC2E943-6213-46FF-AF2A-24530BB8FB5B}" type="slidenum">
              <a:rPr lang="en-US" smtClean="0"/>
              <a:pPr/>
              <a:t>33</a:t>
            </a:fld>
            <a:endParaRPr lang="en-US"/>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B00153B-EA9E-4BE7-8A53-983E71A93D69}" type="slidenum">
              <a:rPr lang="en-US" smtClean="0"/>
              <a:pPr/>
              <a:t>34</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B00153B-EA9E-4BE7-8A53-983E71A93D69}" type="slidenum">
              <a:rPr lang="en-US" smtClean="0"/>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B00153B-EA9E-4BE7-8A53-983E71A93D69}" type="slidenum">
              <a:rPr lang="en-US" smtClean="0"/>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D11DC9B-8DF4-4023-96C1-B9D1CC51F9DE}" type="slidenum">
              <a:rPr lang="en-US" smtClean="0"/>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-third party reimbursement </a:t>
            </a:r>
            <a:r>
              <a:rPr lang="en-US" b="1" dirty="0" smtClean="0"/>
              <a:t>(insurance companies demanding money because they paid to treat smoking “victims”)</a:t>
            </a:r>
          </a:p>
          <a:p>
            <a:pPr marL="0" marR="0" lvl="1" indent="0" algn="l" defTabSz="914400" rtl="0" eaLnBrk="1" fontAlgn="auto" latinLnBrk="0" hangingPunct="1">
              <a:lnSpc>
                <a:spcPct val="100000"/>
              </a:lnSpc>
              <a:spcBef>
                <a:spcPts val="0"/>
              </a:spcBef>
              <a:spcAft>
                <a:spcPts val="0"/>
              </a:spcAft>
              <a:buClrTx/>
              <a:buSzTx/>
              <a:buFontTx/>
              <a:buNone/>
              <a:tabLst/>
              <a:defRPr/>
            </a:pPr>
            <a:r>
              <a:rPr lang="en-US" dirty="0" smtClean="0"/>
              <a:t>-Fortunately, tobacco companies have been “winning.”  </a:t>
            </a:r>
            <a:r>
              <a:rPr lang="en-US" b="1" dirty="0" smtClean="0"/>
              <a:t>For the most part the courts are finding that individuals have the right to choose what they put in their bodies.  </a:t>
            </a:r>
          </a:p>
          <a:p>
            <a:pPr marL="0" marR="0" lvl="1" indent="0" algn="l" defTabSz="914400" rtl="0" eaLnBrk="1" fontAlgn="auto" latinLnBrk="0" hangingPunct="1">
              <a:lnSpc>
                <a:spcPct val="100000"/>
              </a:lnSpc>
              <a:spcBef>
                <a:spcPts val="0"/>
              </a:spcBef>
              <a:spcAft>
                <a:spcPts val="0"/>
              </a:spcAft>
              <a:buClrTx/>
              <a:buSzTx/>
              <a:buFontTx/>
              <a:buNone/>
              <a:tabLst/>
              <a:defRPr/>
            </a:pPr>
            <a:r>
              <a:rPr lang="en-US" dirty="0" smtClean="0"/>
              <a:t>-Another positive aspect is that the judiciary make-up of the foreign market is not very strong.  </a:t>
            </a:r>
            <a:r>
              <a:rPr lang="en-US" b="1" dirty="0" smtClean="0"/>
              <a:t>Very few countries besides the US allow class action suits or punitive damages.  </a:t>
            </a:r>
          </a:p>
          <a:p>
            <a:pPr marL="0" marR="0" lvl="1" indent="0" algn="l" defTabSz="914400" rtl="0" eaLnBrk="1" fontAlgn="auto" latinLnBrk="0" hangingPunct="1">
              <a:lnSpc>
                <a:spcPct val="100000"/>
              </a:lnSpc>
              <a:spcBef>
                <a:spcPts val="0"/>
              </a:spcBef>
              <a:spcAft>
                <a:spcPts val="0"/>
              </a:spcAft>
              <a:buClrTx/>
              <a:buSzTx/>
              <a:buFontTx/>
              <a:buNone/>
              <a:tabLst/>
              <a:defRPr/>
            </a:pPr>
            <a:r>
              <a:rPr lang="en-US" b="1" dirty="0" smtClean="0"/>
              <a:t>-Supreme court Light litigation:</a:t>
            </a:r>
            <a:r>
              <a:rPr lang="en-US" b="0" dirty="0" smtClean="0"/>
              <a:t> light</a:t>
            </a:r>
            <a:r>
              <a:rPr lang="en-US" b="0" baseline="0" dirty="0" smtClean="0"/>
              <a:t> cigarettes have really no difference from the regular cig, they </a:t>
            </a:r>
            <a:r>
              <a:rPr lang="en-US" b="0" baseline="0" dirty="0" err="1" smtClean="0"/>
              <a:t>accpeted</a:t>
            </a:r>
            <a:r>
              <a:rPr lang="en-US" b="0" baseline="0" dirty="0" smtClean="0"/>
              <a:t> case but its really not all that of a big issue they just want to get it over with!</a:t>
            </a:r>
            <a:endParaRPr lang="en-US" b="1" dirty="0" smtClean="0"/>
          </a:p>
          <a:p>
            <a:pPr marL="0" marR="0" lvl="1" indent="0" algn="l" defTabSz="914400" rtl="0" eaLnBrk="1" fontAlgn="auto" latinLnBrk="0" hangingPunct="1">
              <a:lnSpc>
                <a:spcPct val="100000"/>
              </a:lnSpc>
              <a:spcBef>
                <a:spcPts val="0"/>
              </a:spcBef>
              <a:spcAft>
                <a:spcPts val="0"/>
              </a:spcAft>
              <a:buClrTx/>
              <a:buSzTx/>
              <a:buFontTx/>
              <a:buNone/>
              <a:tabLst/>
              <a:defRPr/>
            </a:pPr>
            <a:endParaRPr lang="en-US" dirty="0" smtClean="0"/>
          </a:p>
          <a:p>
            <a:endParaRPr lang="en-US" dirty="0"/>
          </a:p>
        </p:txBody>
      </p:sp>
      <p:sp>
        <p:nvSpPr>
          <p:cNvPr id="4" name="Slide Number Placeholder 3"/>
          <p:cNvSpPr>
            <a:spLocks noGrp="1"/>
          </p:cNvSpPr>
          <p:nvPr>
            <p:ph type="sldNum" sz="quarter" idx="10"/>
          </p:nvPr>
        </p:nvSpPr>
        <p:spPr/>
        <p:txBody>
          <a:bodyPr/>
          <a:lstStyle/>
          <a:p>
            <a:fld id="{FD11DC9B-8DF4-4023-96C1-B9D1CC51F9DE}" type="slidenum">
              <a:rPr lang="en-US" smtClean="0"/>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lvl="1"/>
            <a:r>
              <a:rPr lang="en-US" dirty="0" smtClean="0"/>
              <a:t>-Laws banning most advertisement and displaying techniques have had an inverse effect on the tobacco companies.  </a:t>
            </a:r>
          </a:p>
          <a:p>
            <a:pPr lvl="1"/>
            <a:r>
              <a:rPr lang="en-US" dirty="0" smtClean="0"/>
              <a:t>Again this mostly pertains to the US market.</a:t>
            </a:r>
          </a:p>
          <a:p>
            <a:endParaRPr lang="en-US" dirty="0"/>
          </a:p>
        </p:txBody>
      </p:sp>
      <p:sp>
        <p:nvSpPr>
          <p:cNvPr id="4" name="Slide Number Placeholder 3"/>
          <p:cNvSpPr>
            <a:spLocks noGrp="1"/>
          </p:cNvSpPr>
          <p:nvPr>
            <p:ph type="sldNum" sz="quarter" idx="10"/>
          </p:nvPr>
        </p:nvSpPr>
        <p:spPr/>
        <p:txBody>
          <a:bodyPr/>
          <a:lstStyle/>
          <a:p>
            <a:fld id="{FD11DC9B-8DF4-4023-96C1-B9D1CC51F9DE}" type="slidenum">
              <a:rPr lang="en-US" smtClean="0"/>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1" dirty="0" smtClean="0"/>
              <a:t>Save the third</a:t>
            </a:r>
            <a:r>
              <a:rPr lang="en-US" b="1" baseline="0" dirty="0" smtClean="0"/>
              <a:t> party</a:t>
            </a:r>
            <a:r>
              <a:rPr lang="en-US" b="0" baseline="0" dirty="0" smtClean="0"/>
              <a:t>: people who don’t smoke but are affected by cigarettes!</a:t>
            </a:r>
            <a:endParaRPr lang="en-US" b="1" dirty="0"/>
          </a:p>
        </p:txBody>
      </p:sp>
      <p:sp>
        <p:nvSpPr>
          <p:cNvPr id="4" name="Slide Number Placeholder 3"/>
          <p:cNvSpPr>
            <a:spLocks noGrp="1"/>
          </p:cNvSpPr>
          <p:nvPr>
            <p:ph type="sldNum" sz="quarter" idx="10"/>
          </p:nvPr>
        </p:nvSpPr>
        <p:spPr/>
        <p:txBody>
          <a:bodyPr/>
          <a:lstStyle/>
          <a:p>
            <a:fld id="{FD11DC9B-8DF4-4023-96C1-B9D1CC51F9DE}" type="slidenum">
              <a:rPr lang="en-US" smtClean="0"/>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1"/>
      </p:bgRef>
    </p:bg>
    <p:spTree>
      <p:nvGrpSpPr>
        <p:cNvPr id="1" name=""/>
        <p:cNvGrpSpPr/>
        <p:nvPr/>
      </p:nvGrpSpPr>
      <p:grpSpPr>
        <a:xfrm>
          <a:off x="0" y="0"/>
          <a:ext cx="0" cy="0"/>
          <a:chOff x="0" y="0"/>
          <a:chExt cx="0" cy="0"/>
        </a:xfrm>
      </p:grpSpPr>
      <p:sp>
        <p:nvSpPr>
          <p:cNvPr id="8" name="Title 7"/>
          <p:cNvSpPr>
            <a:spLocks noGrp="1"/>
          </p:cNvSpPr>
          <p:nvPr>
            <p:ph type="ctrTitle"/>
          </p:nvPr>
        </p:nvSpPr>
        <p:spPr>
          <a:xfrm>
            <a:off x="2286000" y="3124200"/>
            <a:ext cx="6172200" cy="1894362"/>
          </a:xfrm>
        </p:spPr>
        <p:txBody>
          <a:bodyPr/>
          <a:lstStyle>
            <a:lvl1pPr>
              <a:defRPr b="1"/>
            </a:lvl1pPr>
          </a:lstStyle>
          <a:p>
            <a:r>
              <a:rPr kumimoji="0" lang="en-US" smtClean="0"/>
              <a:t>Click to edit Master title style</a:t>
            </a:r>
            <a:endParaRPr kumimoji="0" lang="en-US"/>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bwMode="auto">
          <a:xfrm rot="5400000">
            <a:off x="7764621" y="1174097"/>
            <a:ext cx="2286000" cy="381000"/>
          </a:xfrm>
        </p:spPr>
        <p:txBody>
          <a:bodyPr/>
          <a:lstStyle/>
          <a:p>
            <a:fld id="{60897316-8972-48B1-9830-47524D29BB0B}" type="datetimeFigureOut">
              <a:rPr lang="en-US" smtClean="0"/>
              <a:pPr/>
              <a:t>2/12/2009</a:t>
            </a:fld>
            <a:endParaRPr lang="en-US"/>
          </a:p>
        </p:txBody>
      </p:sp>
      <p:sp>
        <p:nvSpPr>
          <p:cNvPr id="17" name="Footer Placeholder 16"/>
          <p:cNvSpPr>
            <a:spLocks noGrp="1"/>
          </p:cNvSpPr>
          <p:nvPr>
            <p:ph type="ftr" sz="quarter" idx="11"/>
          </p:nvPr>
        </p:nvSpPr>
        <p:spPr bwMode="auto">
          <a:xfrm rot="5400000">
            <a:off x="7077269" y="4181669"/>
            <a:ext cx="3657600" cy="384048"/>
          </a:xfrm>
        </p:spPr>
        <p:txBody>
          <a:bodyPr/>
          <a:lstStyle/>
          <a:p>
            <a:endParaRPr lang="en-US"/>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Straight Connec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Straight Connector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Straight Connector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bwMode="auto">
          <a:xfrm>
            <a:off x="1325544" y="4928702"/>
            <a:ext cx="609600" cy="517524"/>
          </a:xfrm>
        </p:spPr>
        <p:txBody>
          <a:bodyPr/>
          <a:lstStyle/>
          <a:p>
            <a:fld id="{DECC0204-1D86-427F-9DD3-0A8E1B5C1B4A}"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0897316-8972-48B1-9830-47524D29BB0B}" type="datetimeFigureOut">
              <a:rPr lang="en-US" smtClean="0"/>
              <a:pPr/>
              <a:t>2/12/2009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ECC0204-1D86-427F-9DD3-0A8E1B5C1B4A}"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0897316-8972-48B1-9830-47524D29BB0B}" type="datetimeFigureOut">
              <a:rPr lang="en-US" smtClean="0"/>
              <a:pPr/>
              <a:t>2/12/2009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ECC0204-1D86-427F-9DD3-0A8E1B5C1B4A}"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8" name="Content Placeholder 7"/>
          <p:cNvSpPr>
            <a:spLocks noGrp="1"/>
          </p:cNvSpPr>
          <p:nvPr>
            <p:ph sz="quarter" idx="1"/>
          </p:nvPr>
        </p:nvSpPr>
        <p:spPr>
          <a:xfrm>
            <a:off x="457200" y="1600200"/>
            <a:ext cx="7467600" cy="487375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4"/>
          </p:nvPr>
        </p:nvSpPr>
        <p:spPr/>
        <p:txBody>
          <a:bodyPr rtlCol="0"/>
          <a:lstStyle/>
          <a:p>
            <a:fld id="{60897316-8972-48B1-9830-47524D29BB0B}" type="datetimeFigureOut">
              <a:rPr lang="en-US" smtClean="0"/>
              <a:pPr/>
              <a:t>2/12/2009</a:t>
            </a:fld>
            <a:endParaRPr lang="en-US"/>
          </a:p>
        </p:txBody>
      </p:sp>
      <p:sp>
        <p:nvSpPr>
          <p:cNvPr id="9" name="Slide Number Placeholder 8"/>
          <p:cNvSpPr>
            <a:spLocks noGrp="1"/>
          </p:cNvSpPr>
          <p:nvPr>
            <p:ph type="sldNum" sz="quarter" idx="15"/>
          </p:nvPr>
        </p:nvSpPr>
        <p:spPr/>
        <p:txBody>
          <a:bodyPr rtlCol="0"/>
          <a:lstStyle/>
          <a:p>
            <a:fld id="{DECC0204-1D86-427F-9DD3-0A8E1B5C1B4A}" type="slidenum">
              <a:rPr lang="en-US" smtClean="0"/>
              <a:pPr/>
              <a:t>‹#›</a:t>
            </a:fld>
            <a:endParaRPr lang="en-US"/>
          </a:p>
        </p:txBody>
      </p:sp>
      <p:sp>
        <p:nvSpPr>
          <p:cNvPr id="10" name="Footer Placeholder 9"/>
          <p:cNvSpPr>
            <a:spLocks noGrp="1"/>
          </p:cNvSpPr>
          <p:nvPr>
            <p:ph type="ftr" sz="quarter" idx="16"/>
          </p:nvPr>
        </p:nvSpPr>
        <p:spPr/>
        <p:txBody>
          <a:bodyPr rtlCol="0"/>
          <a:lstStyle/>
          <a:p>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bwMode="auto">
          <a:xfrm rot="5400000">
            <a:off x="7763256" y="1170432"/>
            <a:ext cx="2286000" cy="381000"/>
          </a:xfrm>
        </p:spPr>
        <p:txBody>
          <a:bodyPr/>
          <a:lstStyle/>
          <a:p>
            <a:fld id="{60897316-8972-48B1-9830-47524D29BB0B}" type="datetimeFigureOut">
              <a:rPr lang="en-US" smtClean="0"/>
              <a:pPr/>
              <a:t>2/12/2009</a:t>
            </a:fld>
            <a:endParaRPr lang="en-US"/>
          </a:p>
        </p:txBody>
      </p:sp>
      <p:sp>
        <p:nvSpPr>
          <p:cNvPr id="5" name="Footer Placeholder 4"/>
          <p:cNvSpPr>
            <a:spLocks noGrp="1"/>
          </p:cNvSpPr>
          <p:nvPr>
            <p:ph type="ftr" sz="quarter" idx="11"/>
          </p:nvPr>
        </p:nvSpPr>
        <p:spPr bwMode="auto">
          <a:xfrm rot="5400000">
            <a:off x="7077456" y="4178808"/>
            <a:ext cx="3657600" cy="384048"/>
          </a:xfrm>
        </p:spPr>
        <p:txBody>
          <a:bodyPr/>
          <a:lstStyle/>
          <a:p>
            <a:endParaRPr lang="en-US"/>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Straight Connector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ide Number Placeholder 5"/>
          <p:cNvSpPr>
            <a:spLocks noGrp="1"/>
          </p:cNvSpPr>
          <p:nvPr>
            <p:ph type="sldNum" sz="quarter" idx="12"/>
          </p:nvPr>
        </p:nvSpPr>
        <p:spPr bwMode="auto">
          <a:xfrm>
            <a:off x="1340616" y="4928702"/>
            <a:ext cx="609600" cy="517524"/>
          </a:xfrm>
        </p:spPr>
        <p:txBody>
          <a:bodyPr/>
          <a:lstStyle/>
          <a:p>
            <a:fld id="{DECC0204-1D86-427F-9DD3-0A8E1B5C1B4A}"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60897316-8972-48B1-9830-47524D29BB0B}" type="datetimeFigureOut">
              <a:rPr lang="en-US" smtClean="0"/>
              <a:pPr/>
              <a:t>2/12/2009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ECC0204-1D86-427F-9DD3-0A8E1B5C1B4A}" type="slidenum">
              <a:rPr lang="en-US" smtClean="0"/>
              <a:pPr/>
              <a:t>‹#›</a:t>
            </a:fld>
            <a:endParaRPr lang="en-US"/>
          </a:p>
        </p:txBody>
      </p:sp>
      <p:sp>
        <p:nvSpPr>
          <p:cNvPr id="9" name="Content Placeholder 8"/>
          <p:cNvSpPr>
            <a:spLocks noGrp="1"/>
          </p:cNvSpPr>
          <p:nvPr>
            <p:ph sz="quarter" idx="1"/>
          </p:nvPr>
        </p:nvSpPr>
        <p:spPr>
          <a:xfrm>
            <a:off x="457200"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270248"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nchor="b"/>
          <a:lstStyle>
            <a:lvl1pPr>
              <a:defRPr/>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60897316-8972-48B1-9830-47524D29BB0B}" type="datetimeFigureOut">
              <a:rPr lang="en-US" smtClean="0"/>
              <a:pPr/>
              <a:t>2/12/2009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ECC0204-1D86-427F-9DD3-0A8E1B5C1B4A}" type="slidenum">
              <a:rPr lang="en-US" smtClean="0"/>
              <a:pPr/>
              <a:t>‹#›</a:t>
            </a:fld>
            <a:endParaRPr lang="en-US"/>
          </a:p>
        </p:txBody>
      </p:sp>
      <p:sp>
        <p:nvSpPr>
          <p:cNvPr id="11" name="Content Placeholder 10"/>
          <p:cNvSpPr>
            <a:spLocks noGrp="1"/>
          </p:cNvSpPr>
          <p:nvPr>
            <p:ph sz="quarter" idx="2"/>
          </p:nvPr>
        </p:nvSpPr>
        <p:spPr>
          <a:xfrm>
            <a:off x="457200"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371975"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6" name="Date Placeholder 5"/>
          <p:cNvSpPr>
            <a:spLocks noGrp="1"/>
          </p:cNvSpPr>
          <p:nvPr>
            <p:ph type="dt" sz="half" idx="10"/>
          </p:nvPr>
        </p:nvSpPr>
        <p:spPr/>
        <p:txBody>
          <a:bodyPr rtlCol="0"/>
          <a:lstStyle/>
          <a:p>
            <a:fld id="{60897316-8972-48B1-9830-47524D29BB0B}" type="datetimeFigureOut">
              <a:rPr lang="en-US" smtClean="0"/>
              <a:pPr/>
              <a:t>2/12/2009</a:t>
            </a:fld>
            <a:endParaRPr lang="en-US"/>
          </a:p>
        </p:txBody>
      </p:sp>
      <p:sp>
        <p:nvSpPr>
          <p:cNvPr id="7" name="Slide Number Placeholder 6"/>
          <p:cNvSpPr>
            <a:spLocks noGrp="1"/>
          </p:cNvSpPr>
          <p:nvPr>
            <p:ph type="sldNum" sz="quarter" idx="11"/>
          </p:nvPr>
        </p:nvSpPr>
        <p:spPr/>
        <p:txBody>
          <a:bodyPr rtlCol="0"/>
          <a:lstStyle/>
          <a:p>
            <a:fld id="{DECC0204-1D86-427F-9DD3-0A8E1B5C1B4A}" type="slidenum">
              <a:rPr lang="en-US" smtClean="0"/>
              <a:pPr/>
              <a:t>‹#›</a:t>
            </a:fld>
            <a:endParaRPr lang="en-US"/>
          </a:p>
        </p:txBody>
      </p:sp>
      <p:sp>
        <p:nvSpPr>
          <p:cNvPr id="8" name="Footer Placeholder 7"/>
          <p:cNvSpPr>
            <a:spLocks noGrp="1"/>
          </p:cNvSpPr>
          <p:nvPr>
            <p:ph type="ftr" sz="quarter" idx="12"/>
          </p:nvPr>
        </p:nvSpPr>
        <p:spPr/>
        <p:txBody>
          <a:bodyPr rtlCol="0"/>
          <a:lstStyle/>
          <a:p>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0897316-8972-48B1-9830-47524D29BB0B}" type="datetimeFigureOut">
              <a:rPr lang="en-US" smtClean="0"/>
              <a:pPr/>
              <a:t>2/12/2009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ECC0204-1D86-427F-9DD3-0A8E1B5C1B4A}"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Content Placeholder 17"/>
          <p:cNvSpPr>
            <a:spLocks noGrp="1"/>
          </p:cNvSpPr>
          <p:nvPr>
            <p:ph sz="quarter" idx="1"/>
          </p:nvPr>
        </p:nvSpPr>
        <p:spPr>
          <a:xfrm>
            <a:off x="304800" y="274320"/>
            <a:ext cx="5638800" cy="6327648"/>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4"/>
          </p:nvPr>
        </p:nvSpPr>
        <p:spPr/>
        <p:txBody>
          <a:bodyPr rtlCol="0"/>
          <a:lstStyle/>
          <a:p>
            <a:fld id="{60897316-8972-48B1-9830-47524D29BB0B}" type="datetimeFigureOut">
              <a:rPr lang="en-US" smtClean="0"/>
              <a:pPr/>
              <a:t>2/12/2009</a:t>
            </a:fld>
            <a:endParaRPr lang="en-US"/>
          </a:p>
        </p:txBody>
      </p:sp>
      <p:sp>
        <p:nvSpPr>
          <p:cNvPr id="22" name="Slide Number Placeholder 21"/>
          <p:cNvSpPr>
            <a:spLocks noGrp="1"/>
          </p:cNvSpPr>
          <p:nvPr>
            <p:ph type="sldNum" sz="quarter" idx="15"/>
          </p:nvPr>
        </p:nvSpPr>
        <p:spPr/>
        <p:txBody>
          <a:bodyPr rtlCol="0"/>
          <a:lstStyle/>
          <a:p>
            <a:fld id="{DECC0204-1D86-427F-9DD3-0A8E1B5C1B4A}" type="slidenum">
              <a:rPr lang="en-US" smtClean="0"/>
              <a:pPr/>
              <a:t>‹#›</a:t>
            </a:fld>
            <a:endParaRPr lang="en-US"/>
          </a:p>
        </p:txBody>
      </p:sp>
      <p:sp>
        <p:nvSpPr>
          <p:cNvPr id="23" name="Footer Placeholder 22"/>
          <p:cNvSpPr>
            <a:spLocks noGrp="1"/>
          </p:cNvSpPr>
          <p:nvPr>
            <p:ph type="ftr" sz="quarter" idx="16"/>
          </p:nvPr>
        </p:nvSpPr>
        <p:spPr/>
        <p:txBody>
          <a:bodyPr rtlCol="0"/>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rot="5400000">
            <a:off x="3350133" y="3200400"/>
            <a:ext cx="6309360" cy="457200"/>
          </a:xfrm>
        </p:spPr>
        <p:txBody>
          <a:bodyPr anchor="b"/>
          <a:lstStyle>
            <a:lvl1pPr algn="l">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smtClean="0"/>
              <a:t>Click icon to add picture</a:t>
            </a:r>
            <a:endParaRPr kumimoji="0" lang="en-US"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10"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e Placeholder 16"/>
          <p:cNvSpPr>
            <a:spLocks noGrp="1"/>
          </p:cNvSpPr>
          <p:nvPr>
            <p:ph type="dt" sz="half" idx="10"/>
          </p:nvPr>
        </p:nvSpPr>
        <p:spPr/>
        <p:txBody>
          <a:bodyPr rtlCol="0"/>
          <a:lstStyle/>
          <a:p>
            <a:fld id="{60897316-8972-48B1-9830-47524D29BB0B}" type="datetimeFigureOut">
              <a:rPr lang="en-US" smtClean="0"/>
              <a:pPr/>
              <a:t>2/12/2009</a:t>
            </a:fld>
            <a:endParaRPr lang="en-US"/>
          </a:p>
        </p:txBody>
      </p:sp>
      <p:sp>
        <p:nvSpPr>
          <p:cNvPr id="18" name="Slide Number Placeholder 17"/>
          <p:cNvSpPr>
            <a:spLocks noGrp="1"/>
          </p:cNvSpPr>
          <p:nvPr>
            <p:ph type="sldNum" sz="quarter" idx="11"/>
          </p:nvPr>
        </p:nvSpPr>
        <p:spPr/>
        <p:txBody>
          <a:bodyPr rtlCol="0"/>
          <a:lstStyle/>
          <a:p>
            <a:fld id="{DECC0204-1D86-427F-9DD3-0A8E1B5C1B4A}" type="slidenum">
              <a:rPr lang="en-US" smtClean="0"/>
              <a:pPr/>
              <a:t>‹#›</a:t>
            </a:fld>
            <a:endParaRPr lang="en-US"/>
          </a:p>
        </p:txBody>
      </p:sp>
      <p:sp>
        <p:nvSpPr>
          <p:cNvPr id="21" name="Footer Placeholder 20"/>
          <p:cNvSpPr>
            <a:spLocks noGrp="1"/>
          </p:cNvSpPr>
          <p:nvPr>
            <p:ph type="ftr" sz="quarter" idx="12"/>
          </p:nvPr>
        </p:nvSpPr>
        <p:spPr/>
        <p:txBody>
          <a:bodyPr rtlCol="0"/>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60897316-8972-48B1-9830-47524D29BB0B}" type="datetimeFigureOut">
              <a:rPr lang="en-US" smtClean="0"/>
              <a:pPr/>
              <a:t>2/12/2009</a:t>
            </a:fld>
            <a:endParaRPr lang="en-US"/>
          </a:p>
        </p:txBody>
      </p:sp>
      <p:sp>
        <p:nvSpPr>
          <p:cNvPr id="3" name="Footer Placeholder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en-US"/>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DECC0204-1D86-427F-9DD3-0A8E1B5C1B4A}"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notesSlide" Target="../notesSlides/notesSlide24.xm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Microsoft_Office_Excel_97-2003_Worksheet1.xls"/></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50630" y="685800"/>
            <a:ext cx="8493370" cy="2895600"/>
          </a:xfrm>
        </p:spPr>
        <p:txBody>
          <a:bodyPr>
            <a:normAutofit/>
          </a:bodyPr>
          <a:lstStyle/>
          <a:p>
            <a:pPr algn="ctr"/>
            <a:r>
              <a:rPr lang="en-US" sz="6600" dirty="0" smtClean="0"/>
              <a:t>British</a:t>
            </a:r>
            <a:r>
              <a:rPr lang="en-US" dirty="0" smtClean="0"/>
              <a:t> </a:t>
            </a:r>
            <a:r>
              <a:rPr lang="en-US" sz="6600" dirty="0" smtClean="0"/>
              <a:t>American</a:t>
            </a:r>
            <a:r>
              <a:rPr lang="en-US" dirty="0" smtClean="0"/>
              <a:t> </a:t>
            </a:r>
            <a:r>
              <a:rPr lang="en-US" sz="6000" dirty="0" smtClean="0"/>
              <a:t>Tobacco Group</a:t>
            </a:r>
            <a:br>
              <a:rPr lang="en-US" sz="6000" dirty="0" smtClean="0"/>
            </a:br>
            <a:r>
              <a:rPr lang="en-US" sz="3600" dirty="0" smtClean="0"/>
              <a:t>ADR (BTI)</a:t>
            </a:r>
            <a:endParaRPr lang="en-US" dirty="0"/>
          </a:p>
        </p:txBody>
      </p:sp>
      <p:sp>
        <p:nvSpPr>
          <p:cNvPr id="3" name="Subtitle 2"/>
          <p:cNvSpPr>
            <a:spLocks noGrp="1"/>
          </p:cNvSpPr>
          <p:nvPr>
            <p:ph type="subTitle" idx="1"/>
          </p:nvPr>
        </p:nvSpPr>
        <p:spPr>
          <a:xfrm>
            <a:off x="4191000" y="5638800"/>
            <a:ext cx="4953000" cy="1219200"/>
          </a:xfrm>
        </p:spPr>
        <p:txBody>
          <a:bodyPr>
            <a:noAutofit/>
          </a:bodyPr>
          <a:lstStyle/>
          <a:p>
            <a:pPr algn="r"/>
            <a:r>
              <a:rPr lang="en-US" sz="2200" dirty="0" smtClean="0"/>
              <a:t>Vincent M. Boccio</a:t>
            </a:r>
          </a:p>
          <a:p>
            <a:pPr algn="r"/>
            <a:r>
              <a:rPr lang="en-US" sz="2200" dirty="0" smtClean="0"/>
              <a:t>Analyst, Consumer Staples</a:t>
            </a:r>
          </a:p>
          <a:p>
            <a:pPr algn="r"/>
            <a:r>
              <a:rPr lang="en-US" sz="2200" dirty="0" smtClean="0"/>
              <a:t> October 22</a:t>
            </a:r>
            <a:r>
              <a:rPr lang="en-US" sz="2200" baseline="30000" dirty="0" smtClean="0"/>
              <a:t>nd</a:t>
            </a:r>
            <a:r>
              <a:rPr lang="en-US" sz="2200" dirty="0" smtClean="0"/>
              <a:t>, 2008</a:t>
            </a:r>
            <a:endParaRPr lang="en-US" sz="22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28600"/>
            <a:ext cx="8458200" cy="1905000"/>
          </a:xfrm>
        </p:spPr>
        <p:txBody>
          <a:bodyPr>
            <a:normAutofit fontScale="90000"/>
          </a:bodyPr>
          <a:lstStyle/>
          <a:p>
            <a:pPr algn="ctr"/>
            <a:r>
              <a:rPr lang="en-US" u="sng" dirty="0" smtClean="0"/>
              <a:t/>
            </a:r>
            <a:br>
              <a:rPr lang="en-US" u="sng" dirty="0" smtClean="0"/>
            </a:br>
            <a:r>
              <a:rPr lang="en-US" u="sng" dirty="0"/>
              <a:t/>
            </a:r>
            <a:br>
              <a:rPr lang="en-US" u="sng" dirty="0"/>
            </a:br>
            <a:r>
              <a:rPr lang="en-US" sz="6000" dirty="0" smtClean="0"/>
              <a:t>Opportunities</a:t>
            </a:r>
            <a:r>
              <a:rPr lang="en-US" u="sng" dirty="0" smtClean="0"/>
              <a:t> </a:t>
            </a:r>
            <a:r>
              <a:rPr lang="en-US" dirty="0"/>
              <a:t/>
            </a:r>
            <a:br>
              <a:rPr lang="en-US" dirty="0"/>
            </a:br>
            <a:r>
              <a:rPr lang="en-US" dirty="0"/>
              <a:t/>
            </a:r>
            <a:br>
              <a:rPr lang="en-US" dirty="0"/>
            </a:br>
            <a:endParaRPr lang="en-US" dirty="0"/>
          </a:p>
        </p:txBody>
      </p:sp>
      <p:sp>
        <p:nvSpPr>
          <p:cNvPr id="3" name="Content Placeholder 2"/>
          <p:cNvSpPr>
            <a:spLocks noGrp="1"/>
          </p:cNvSpPr>
          <p:nvPr>
            <p:ph sz="quarter" idx="1"/>
          </p:nvPr>
        </p:nvSpPr>
        <p:spPr>
          <a:xfrm>
            <a:off x="457200" y="1676400"/>
            <a:ext cx="8229600" cy="4797552"/>
          </a:xfrm>
        </p:spPr>
        <p:txBody>
          <a:bodyPr>
            <a:normAutofit/>
          </a:bodyPr>
          <a:lstStyle/>
          <a:p>
            <a:pPr lvl="0"/>
            <a:r>
              <a:rPr lang="en-US" dirty="0">
                <a:solidFill>
                  <a:schemeClr val="tx2"/>
                </a:solidFill>
              </a:rPr>
              <a:t>Merger </a:t>
            </a:r>
            <a:r>
              <a:rPr lang="en-US" dirty="0" smtClean="0">
                <a:solidFill>
                  <a:schemeClr val="tx2"/>
                </a:solidFill>
              </a:rPr>
              <a:t>Completions</a:t>
            </a:r>
          </a:p>
          <a:p>
            <a:pPr lvl="1"/>
            <a:r>
              <a:rPr lang="en-US" dirty="0" smtClean="0">
                <a:solidFill>
                  <a:schemeClr val="tx2"/>
                </a:solidFill>
              </a:rPr>
              <a:t>Many </a:t>
            </a:r>
            <a:r>
              <a:rPr lang="en-US" dirty="0">
                <a:solidFill>
                  <a:schemeClr val="tx2"/>
                </a:solidFill>
              </a:rPr>
              <a:t>mergers have dominated the tobacco industry’s news </a:t>
            </a:r>
            <a:r>
              <a:rPr lang="en-US" dirty="0" smtClean="0">
                <a:solidFill>
                  <a:schemeClr val="tx2"/>
                </a:solidFill>
              </a:rPr>
              <a:t>feed</a:t>
            </a:r>
          </a:p>
          <a:p>
            <a:pPr lvl="2"/>
            <a:r>
              <a:rPr lang="en-US" dirty="0" smtClean="0">
                <a:solidFill>
                  <a:schemeClr val="tx2"/>
                </a:solidFill>
              </a:rPr>
              <a:t>These </a:t>
            </a:r>
            <a:r>
              <a:rPr lang="en-US" dirty="0">
                <a:solidFill>
                  <a:schemeClr val="tx2"/>
                </a:solidFill>
              </a:rPr>
              <a:t>mergers are now starting to take </a:t>
            </a:r>
            <a:r>
              <a:rPr lang="en-US" dirty="0" smtClean="0">
                <a:solidFill>
                  <a:schemeClr val="tx2"/>
                </a:solidFill>
              </a:rPr>
              <a:t>shape</a:t>
            </a:r>
          </a:p>
          <a:p>
            <a:pPr lvl="3"/>
            <a:r>
              <a:rPr lang="en-US" dirty="0" smtClean="0">
                <a:solidFill>
                  <a:schemeClr val="tx2"/>
                </a:solidFill>
              </a:rPr>
              <a:t>Industry </a:t>
            </a:r>
            <a:r>
              <a:rPr lang="en-US" dirty="0">
                <a:solidFill>
                  <a:schemeClr val="tx2"/>
                </a:solidFill>
              </a:rPr>
              <a:t>as a whole is a lot </a:t>
            </a:r>
            <a:r>
              <a:rPr lang="en-US" dirty="0" smtClean="0">
                <a:solidFill>
                  <a:schemeClr val="tx2"/>
                </a:solidFill>
              </a:rPr>
              <a:t>stronger</a:t>
            </a:r>
          </a:p>
          <a:p>
            <a:pPr lvl="1"/>
            <a:endParaRPr lang="en-US" sz="1200" dirty="0">
              <a:solidFill>
                <a:schemeClr val="tx2"/>
              </a:solidFill>
            </a:endParaRPr>
          </a:p>
          <a:p>
            <a:pPr lvl="1"/>
            <a:r>
              <a:rPr lang="en-US" dirty="0">
                <a:solidFill>
                  <a:schemeClr val="tx2"/>
                </a:solidFill>
              </a:rPr>
              <a:t>Synergy is the key word in the industry as </a:t>
            </a:r>
            <a:r>
              <a:rPr lang="en-US" dirty="0" smtClean="0">
                <a:solidFill>
                  <a:schemeClr val="tx2"/>
                </a:solidFill>
              </a:rPr>
              <a:t>companies </a:t>
            </a:r>
            <a:r>
              <a:rPr lang="en-US" dirty="0">
                <a:solidFill>
                  <a:schemeClr val="tx2"/>
                </a:solidFill>
              </a:rPr>
              <a:t>continue to add to their </a:t>
            </a:r>
            <a:r>
              <a:rPr lang="en-US" dirty="0" smtClean="0">
                <a:solidFill>
                  <a:schemeClr val="tx2"/>
                </a:solidFill>
              </a:rPr>
              <a:t>repertoire</a:t>
            </a:r>
          </a:p>
          <a:p>
            <a:pPr lvl="1"/>
            <a:endParaRPr lang="en-US" sz="1200" dirty="0" smtClean="0">
              <a:solidFill>
                <a:schemeClr val="tx2"/>
              </a:solidFill>
            </a:endParaRPr>
          </a:p>
          <a:p>
            <a:pPr lvl="1"/>
            <a:r>
              <a:rPr lang="en-US" dirty="0" smtClean="0">
                <a:solidFill>
                  <a:schemeClr val="tx2"/>
                </a:solidFill>
              </a:rPr>
              <a:t>Biggest trend for mergers is to attain a consolidated litigation service </a:t>
            </a:r>
            <a:endParaRPr lang="en-US" dirty="0">
              <a:solidFill>
                <a:schemeClr val="tx2"/>
              </a:solidFill>
            </a:endParaRPr>
          </a:p>
          <a:p>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457200"/>
            <a:ext cx="8305800" cy="1143000"/>
          </a:xfrm>
        </p:spPr>
        <p:txBody>
          <a:bodyPr>
            <a:normAutofit fontScale="90000"/>
          </a:bodyPr>
          <a:lstStyle/>
          <a:p>
            <a:pPr algn="ctr"/>
            <a:r>
              <a:rPr lang="en-US" sz="6000" dirty="0"/>
              <a:t>Opportunities</a:t>
            </a:r>
            <a:r>
              <a:rPr lang="en-US" u="sng" dirty="0"/>
              <a:t> </a:t>
            </a:r>
            <a:r>
              <a:rPr lang="en-US" dirty="0"/>
              <a:t/>
            </a:r>
            <a:br>
              <a:rPr lang="en-US" dirty="0"/>
            </a:br>
            <a:endParaRPr lang="en-US" dirty="0"/>
          </a:p>
        </p:txBody>
      </p:sp>
      <p:sp>
        <p:nvSpPr>
          <p:cNvPr id="3" name="Content Placeholder 2"/>
          <p:cNvSpPr>
            <a:spLocks noGrp="1"/>
          </p:cNvSpPr>
          <p:nvPr>
            <p:ph sz="quarter" idx="1"/>
          </p:nvPr>
        </p:nvSpPr>
        <p:spPr>
          <a:xfrm>
            <a:off x="457200" y="1600200"/>
            <a:ext cx="7696200" cy="4648200"/>
          </a:xfrm>
        </p:spPr>
        <p:txBody>
          <a:bodyPr>
            <a:normAutofit/>
          </a:bodyPr>
          <a:lstStyle/>
          <a:p>
            <a:pPr lvl="0"/>
            <a:r>
              <a:rPr lang="en-US" sz="2800" dirty="0">
                <a:solidFill>
                  <a:schemeClr val="tx2"/>
                </a:solidFill>
              </a:rPr>
              <a:t>Narrowing Price </a:t>
            </a:r>
            <a:r>
              <a:rPr lang="en-US" sz="2800" dirty="0" smtClean="0">
                <a:solidFill>
                  <a:schemeClr val="tx2"/>
                </a:solidFill>
              </a:rPr>
              <a:t>Gaps</a:t>
            </a:r>
          </a:p>
          <a:p>
            <a:pPr lvl="1"/>
            <a:r>
              <a:rPr lang="en-US" sz="2400" dirty="0" smtClean="0">
                <a:solidFill>
                  <a:schemeClr val="tx2"/>
                </a:solidFill>
              </a:rPr>
              <a:t>Increase in excise </a:t>
            </a:r>
            <a:r>
              <a:rPr lang="en-US" sz="2400" dirty="0">
                <a:solidFill>
                  <a:schemeClr val="tx2"/>
                </a:solidFill>
              </a:rPr>
              <a:t>taxes and litigation costs have caused discount sellers to hike up their </a:t>
            </a:r>
            <a:r>
              <a:rPr lang="en-US" sz="2400" dirty="0" smtClean="0">
                <a:solidFill>
                  <a:schemeClr val="tx2"/>
                </a:solidFill>
              </a:rPr>
              <a:t>prices</a:t>
            </a:r>
          </a:p>
          <a:p>
            <a:pPr lvl="0"/>
            <a:endParaRPr lang="en-US" sz="1400" dirty="0">
              <a:solidFill>
                <a:schemeClr val="tx2"/>
              </a:solidFill>
            </a:endParaRPr>
          </a:p>
          <a:p>
            <a:pPr lvl="1"/>
            <a:r>
              <a:rPr lang="en-US" sz="2400" dirty="0" smtClean="0">
                <a:solidFill>
                  <a:schemeClr val="tx2"/>
                </a:solidFill>
              </a:rPr>
              <a:t>Major players gaining </a:t>
            </a:r>
            <a:r>
              <a:rPr lang="en-US" sz="2400" dirty="0">
                <a:solidFill>
                  <a:schemeClr val="tx2"/>
                </a:solidFill>
              </a:rPr>
              <a:t>back a lot of lost market </a:t>
            </a:r>
            <a:r>
              <a:rPr lang="en-US" sz="2400" dirty="0" smtClean="0">
                <a:solidFill>
                  <a:schemeClr val="tx2"/>
                </a:solidFill>
              </a:rPr>
              <a:t>share</a:t>
            </a:r>
          </a:p>
          <a:p>
            <a:pPr lvl="1"/>
            <a:endParaRPr lang="en-US" sz="1400" dirty="0">
              <a:solidFill>
                <a:schemeClr val="tx2"/>
              </a:solidFill>
            </a:endParaRPr>
          </a:p>
          <a:p>
            <a:pPr lvl="1"/>
            <a:r>
              <a:rPr lang="en-US" sz="2400" dirty="0">
                <a:solidFill>
                  <a:schemeClr val="tx2"/>
                </a:solidFill>
              </a:rPr>
              <a:t>Better advertising strategies </a:t>
            </a:r>
            <a:r>
              <a:rPr lang="en-US" sz="2400" dirty="0" smtClean="0">
                <a:solidFill>
                  <a:schemeClr val="tx2"/>
                </a:solidFill>
              </a:rPr>
              <a:t>play a role as well</a:t>
            </a:r>
          </a:p>
          <a:p>
            <a:pPr lvl="2"/>
            <a:r>
              <a:rPr lang="en-US" sz="2000" dirty="0" smtClean="0">
                <a:solidFill>
                  <a:schemeClr val="tx2"/>
                </a:solidFill>
              </a:rPr>
              <a:t>Tobacco </a:t>
            </a:r>
            <a:r>
              <a:rPr lang="en-US" sz="2000" dirty="0">
                <a:solidFill>
                  <a:schemeClr val="tx2"/>
                </a:solidFill>
              </a:rPr>
              <a:t>companies are learning how they can bend the advertisement laws </a:t>
            </a:r>
            <a:r>
              <a:rPr lang="en-US" sz="2000" dirty="0" smtClean="0">
                <a:solidFill>
                  <a:schemeClr val="tx2"/>
                </a:solidFill>
              </a:rPr>
              <a:t>favoring the </a:t>
            </a:r>
            <a:r>
              <a:rPr lang="en-US" sz="2000" dirty="0">
                <a:solidFill>
                  <a:schemeClr val="tx2"/>
                </a:solidFill>
              </a:rPr>
              <a:t>big </a:t>
            </a:r>
            <a:r>
              <a:rPr lang="en-US" sz="2000" dirty="0" smtClean="0">
                <a:solidFill>
                  <a:schemeClr val="tx2"/>
                </a:solidFill>
              </a:rPr>
              <a:t>players</a:t>
            </a:r>
            <a:endParaRPr lang="en-US" sz="2000" dirty="0">
              <a:solidFill>
                <a:schemeClr val="tx2"/>
              </a:solidFill>
            </a:endParaRPr>
          </a:p>
          <a:p>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normAutofit fontScale="90000"/>
          </a:bodyPr>
          <a:lstStyle/>
          <a:p>
            <a:pPr algn="ctr"/>
            <a:r>
              <a:rPr lang="en-US" sz="6000" dirty="0"/>
              <a:t>Opportunities</a:t>
            </a:r>
            <a:r>
              <a:rPr lang="en-US" u="sng" dirty="0"/>
              <a:t> </a:t>
            </a:r>
            <a:r>
              <a:rPr lang="en-US" dirty="0"/>
              <a:t/>
            </a:r>
            <a:br>
              <a:rPr lang="en-US" dirty="0"/>
            </a:br>
            <a:endParaRPr lang="en-US" dirty="0"/>
          </a:p>
        </p:txBody>
      </p:sp>
      <p:sp>
        <p:nvSpPr>
          <p:cNvPr id="3" name="Content Placeholder 2"/>
          <p:cNvSpPr>
            <a:spLocks noGrp="1"/>
          </p:cNvSpPr>
          <p:nvPr>
            <p:ph sz="quarter" idx="1"/>
          </p:nvPr>
        </p:nvSpPr>
        <p:spPr>
          <a:xfrm>
            <a:off x="457200" y="1371600"/>
            <a:ext cx="7696200" cy="4754563"/>
          </a:xfrm>
        </p:spPr>
        <p:txBody>
          <a:bodyPr>
            <a:normAutofit/>
          </a:bodyPr>
          <a:lstStyle/>
          <a:p>
            <a:pPr lvl="0"/>
            <a:r>
              <a:rPr lang="en-US" sz="2800" dirty="0" smtClean="0">
                <a:solidFill>
                  <a:schemeClr val="tx2"/>
                </a:solidFill>
              </a:rPr>
              <a:t>Globalization </a:t>
            </a:r>
          </a:p>
          <a:p>
            <a:pPr lvl="2"/>
            <a:r>
              <a:rPr lang="en-US" sz="2000" dirty="0" smtClean="0">
                <a:solidFill>
                  <a:schemeClr val="tx2"/>
                </a:solidFill>
              </a:rPr>
              <a:t>Tobacco </a:t>
            </a:r>
            <a:r>
              <a:rPr lang="en-US" sz="2000" dirty="0">
                <a:solidFill>
                  <a:schemeClr val="tx2"/>
                </a:solidFill>
              </a:rPr>
              <a:t>companies are expanding just like everyone </a:t>
            </a:r>
            <a:r>
              <a:rPr lang="en-US" sz="2000" dirty="0" smtClean="0">
                <a:solidFill>
                  <a:schemeClr val="tx2"/>
                </a:solidFill>
              </a:rPr>
              <a:t>else  </a:t>
            </a:r>
          </a:p>
          <a:p>
            <a:pPr lvl="0"/>
            <a:endParaRPr lang="en-US" sz="1400" dirty="0" smtClean="0">
              <a:solidFill>
                <a:schemeClr val="tx2"/>
              </a:solidFill>
            </a:endParaRPr>
          </a:p>
          <a:p>
            <a:pPr lvl="0"/>
            <a:r>
              <a:rPr lang="en-US" sz="2800" dirty="0" smtClean="0">
                <a:solidFill>
                  <a:schemeClr val="tx2"/>
                </a:solidFill>
              </a:rPr>
              <a:t>Capitalization </a:t>
            </a:r>
            <a:r>
              <a:rPr lang="en-US" sz="2800" dirty="0">
                <a:solidFill>
                  <a:schemeClr val="tx2"/>
                </a:solidFill>
              </a:rPr>
              <a:t>that these companies used to see in the US has gone global </a:t>
            </a:r>
            <a:endParaRPr lang="en-US" sz="2800" dirty="0" smtClean="0">
              <a:solidFill>
                <a:schemeClr val="tx2"/>
              </a:solidFill>
            </a:endParaRPr>
          </a:p>
          <a:p>
            <a:pPr lvl="1"/>
            <a:r>
              <a:rPr lang="en-US" sz="2400" dirty="0" smtClean="0">
                <a:solidFill>
                  <a:schemeClr val="tx2"/>
                </a:solidFill>
              </a:rPr>
              <a:t>Industry looks </a:t>
            </a:r>
            <a:r>
              <a:rPr lang="en-US" sz="2400" dirty="0">
                <a:solidFill>
                  <a:schemeClr val="tx2"/>
                </a:solidFill>
              </a:rPr>
              <a:t>to </a:t>
            </a:r>
            <a:r>
              <a:rPr lang="en-US" sz="2400" dirty="0" smtClean="0">
                <a:solidFill>
                  <a:schemeClr val="tx2"/>
                </a:solidFill>
              </a:rPr>
              <a:t>benefit</a:t>
            </a:r>
          </a:p>
          <a:p>
            <a:pPr lvl="0"/>
            <a:endParaRPr lang="en-US" sz="1400" dirty="0" smtClean="0">
              <a:solidFill>
                <a:schemeClr val="tx2"/>
              </a:solidFill>
            </a:endParaRPr>
          </a:p>
          <a:p>
            <a:pPr lvl="0"/>
            <a:r>
              <a:rPr lang="en-US" sz="2800" dirty="0" smtClean="0">
                <a:solidFill>
                  <a:schemeClr val="tx2"/>
                </a:solidFill>
              </a:rPr>
              <a:t>Simplicity of </a:t>
            </a:r>
            <a:r>
              <a:rPr lang="en-US" sz="2800" dirty="0">
                <a:solidFill>
                  <a:schemeClr val="tx2"/>
                </a:solidFill>
              </a:rPr>
              <a:t>global judiciary requirements allow tobacco companies freedoms that are strictly prohibited within the </a:t>
            </a:r>
            <a:r>
              <a:rPr lang="en-US" sz="2800" dirty="0" smtClean="0">
                <a:solidFill>
                  <a:schemeClr val="tx2"/>
                </a:solidFill>
              </a:rPr>
              <a:t>US</a:t>
            </a:r>
            <a:endParaRPr lang="en-US" sz="2800" dirty="0">
              <a:solidFill>
                <a:schemeClr val="tx2"/>
              </a:solidFill>
            </a:endParaRPr>
          </a:p>
          <a:p>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305800" cy="1036638"/>
          </a:xfrm>
        </p:spPr>
        <p:txBody>
          <a:bodyPr>
            <a:normAutofit fontScale="90000"/>
          </a:bodyPr>
          <a:lstStyle/>
          <a:p>
            <a:pPr algn="ctr"/>
            <a:r>
              <a:rPr lang="en-US" sz="6000" dirty="0"/>
              <a:t>Opportunities</a:t>
            </a:r>
            <a:r>
              <a:rPr lang="en-US" u="sng" dirty="0"/>
              <a:t> </a:t>
            </a:r>
            <a:r>
              <a:rPr lang="en-US" dirty="0"/>
              <a:t/>
            </a:r>
            <a:br>
              <a:rPr lang="en-US" dirty="0"/>
            </a:br>
            <a:endParaRPr lang="en-US" dirty="0"/>
          </a:p>
        </p:txBody>
      </p:sp>
      <p:sp>
        <p:nvSpPr>
          <p:cNvPr id="3" name="Content Placeholder 2"/>
          <p:cNvSpPr>
            <a:spLocks noGrp="1"/>
          </p:cNvSpPr>
          <p:nvPr>
            <p:ph sz="quarter" idx="1"/>
          </p:nvPr>
        </p:nvSpPr>
        <p:spPr>
          <a:xfrm>
            <a:off x="457200" y="1600200"/>
            <a:ext cx="7696200" cy="4873752"/>
          </a:xfrm>
        </p:spPr>
        <p:txBody>
          <a:bodyPr/>
          <a:lstStyle/>
          <a:p>
            <a:pPr lvl="0"/>
            <a:r>
              <a:rPr lang="en-US" sz="2800" dirty="0">
                <a:solidFill>
                  <a:schemeClr val="tx2"/>
                </a:solidFill>
              </a:rPr>
              <a:t>The biggest opportunity that the Tobacco Industry has is to address their </a:t>
            </a:r>
            <a:r>
              <a:rPr lang="en-US" sz="2800" dirty="0" smtClean="0">
                <a:solidFill>
                  <a:schemeClr val="tx2"/>
                </a:solidFill>
              </a:rPr>
              <a:t>threats</a:t>
            </a:r>
          </a:p>
          <a:p>
            <a:pPr lvl="0"/>
            <a:endParaRPr lang="en-US" sz="2800" dirty="0" smtClean="0">
              <a:solidFill>
                <a:schemeClr val="tx2"/>
              </a:solidFill>
            </a:endParaRPr>
          </a:p>
          <a:p>
            <a:pPr lvl="0"/>
            <a:r>
              <a:rPr lang="en-US" sz="2800" dirty="0" smtClean="0">
                <a:solidFill>
                  <a:schemeClr val="tx2"/>
                </a:solidFill>
              </a:rPr>
              <a:t>Certainly attainable while </a:t>
            </a:r>
            <a:r>
              <a:rPr lang="en-US" sz="2800" dirty="0">
                <a:solidFill>
                  <a:schemeClr val="tx2"/>
                </a:solidFill>
              </a:rPr>
              <a:t>there has already been quite a bit of work done to make this a </a:t>
            </a:r>
            <a:r>
              <a:rPr lang="en-US" sz="2800" dirty="0" smtClean="0">
                <a:solidFill>
                  <a:schemeClr val="tx2"/>
                </a:solidFill>
              </a:rPr>
              <a:t>possibility</a:t>
            </a:r>
            <a:r>
              <a:rPr lang="en-US" sz="2800" dirty="0" smtClean="0"/>
              <a:t>  </a:t>
            </a:r>
            <a:endParaRPr lang="en-US" sz="2800" dirty="0"/>
          </a:p>
          <a:p>
            <a:pPr>
              <a:buNone/>
            </a:pPr>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normAutofit/>
          </a:bodyPr>
          <a:lstStyle/>
          <a:p>
            <a:pPr algn="ctr"/>
            <a:r>
              <a:rPr lang="en-US" sz="5400" dirty="0" smtClean="0"/>
              <a:t>BTI’s Initiatives</a:t>
            </a:r>
            <a:endParaRPr lang="en-US" sz="5400" dirty="0"/>
          </a:p>
        </p:txBody>
      </p:sp>
      <p:sp>
        <p:nvSpPr>
          <p:cNvPr id="3" name="Content Placeholder 2"/>
          <p:cNvSpPr>
            <a:spLocks noGrp="1"/>
          </p:cNvSpPr>
          <p:nvPr>
            <p:ph sz="quarter" idx="1"/>
          </p:nvPr>
        </p:nvSpPr>
        <p:spPr>
          <a:xfrm>
            <a:off x="381000" y="1752600"/>
            <a:ext cx="7772400" cy="5105400"/>
          </a:xfrm>
        </p:spPr>
        <p:txBody>
          <a:bodyPr>
            <a:normAutofit/>
          </a:bodyPr>
          <a:lstStyle/>
          <a:p>
            <a:pPr lvl="1"/>
            <a:r>
              <a:rPr lang="en-US" sz="2800" b="1" dirty="0" smtClean="0">
                <a:solidFill>
                  <a:schemeClr val="tx2"/>
                </a:solidFill>
              </a:rPr>
              <a:t>Litigation</a:t>
            </a:r>
          </a:p>
          <a:p>
            <a:pPr lvl="2"/>
            <a:r>
              <a:rPr lang="en-US" sz="2400" dirty="0" smtClean="0">
                <a:solidFill>
                  <a:schemeClr val="tx2"/>
                </a:solidFill>
              </a:rPr>
              <a:t>Created a consolidated litigation force</a:t>
            </a:r>
          </a:p>
          <a:p>
            <a:pPr lvl="2">
              <a:buNone/>
            </a:pPr>
            <a:endParaRPr lang="en-US" sz="1200" dirty="0" smtClean="0">
              <a:solidFill>
                <a:schemeClr val="tx2"/>
              </a:solidFill>
            </a:endParaRPr>
          </a:p>
          <a:p>
            <a:pPr lvl="1"/>
            <a:r>
              <a:rPr lang="en-US" sz="2800" b="1" dirty="0" smtClean="0">
                <a:solidFill>
                  <a:schemeClr val="tx2"/>
                </a:solidFill>
              </a:rPr>
              <a:t>Anti-Tobacco/Smoking Bans </a:t>
            </a:r>
          </a:p>
          <a:p>
            <a:pPr lvl="2"/>
            <a:r>
              <a:rPr lang="en-US" sz="2400" dirty="0" smtClean="0">
                <a:solidFill>
                  <a:schemeClr val="tx2"/>
                </a:solidFill>
              </a:rPr>
              <a:t>Embrace this movement</a:t>
            </a:r>
          </a:p>
          <a:p>
            <a:pPr lvl="2">
              <a:buNone/>
            </a:pPr>
            <a:endParaRPr lang="en-US" sz="1200" dirty="0" smtClean="0">
              <a:solidFill>
                <a:schemeClr val="tx2"/>
              </a:solidFill>
            </a:endParaRPr>
          </a:p>
          <a:p>
            <a:pPr lvl="1"/>
            <a:r>
              <a:rPr lang="en-US" sz="2800" b="1" dirty="0" smtClean="0">
                <a:solidFill>
                  <a:schemeClr val="tx2"/>
                </a:solidFill>
              </a:rPr>
              <a:t>Illicit Trade</a:t>
            </a:r>
          </a:p>
          <a:p>
            <a:pPr lvl="1">
              <a:buNone/>
            </a:pPr>
            <a:endParaRPr lang="en-US" sz="1200" dirty="0" smtClean="0">
              <a:solidFill>
                <a:schemeClr val="tx2"/>
              </a:solidFill>
            </a:endParaRPr>
          </a:p>
          <a:p>
            <a:pPr lvl="1"/>
            <a:r>
              <a:rPr lang="en-US" sz="2800" b="1" dirty="0" smtClean="0">
                <a:solidFill>
                  <a:schemeClr val="tx2"/>
                </a:solidFill>
              </a:rPr>
              <a:t>Increased Excise Taxes</a:t>
            </a:r>
          </a:p>
          <a:p>
            <a:pPr lvl="2"/>
            <a:r>
              <a:rPr lang="en-US" sz="2400" dirty="0" smtClean="0">
                <a:solidFill>
                  <a:schemeClr val="tx2"/>
                </a:solidFill>
              </a:rPr>
              <a:t>Seen as a positive</a:t>
            </a:r>
          </a:p>
          <a:p>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normAutofit/>
          </a:bodyPr>
          <a:lstStyle/>
          <a:p>
            <a:pPr algn="ctr"/>
            <a:r>
              <a:rPr lang="en-US" sz="5400" dirty="0" smtClean="0"/>
              <a:t>BTI’s Initiatives</a:t>
            </a:r>
            <a:endParaRPr lang="en-US" sz="5400" dirty="0"/>
          </a:p>
        </p:txBody>
      </p:sp>
      <p:sp>
        <p:nvSpPr>
          <p:cNvPr id="3" name="Content Placeholder 2"/>
          <p:cNvSpPr>
            <a:spLocks noGrp="1"/>
          </p:cNvSpPr>
          <p:nvPr>
            <p:ph sz="quarter" idx="1"/>
          </p:nvPr>
        </p:nvSpPr>
        <p:spPr>
          <a:xfrm>
            <a:off x="381000" y="1676400"/>
            <a:ext cx="8382000" cy="4876800"/>
          </a:xfrm>
        </p:spPr>
        <p:txBody>
          <a:bodyPr>
            <a:normAutofit/>
          </a:bodyPr>
          <a:lstStyle/>
          <a:p>
            <a:r>
              <a:rPr lang="en-US" dirty="0" smtClean="0">
                <a:solidFill>
                  <a:schemeClr val="tx2"/>
                </a:solidFill>
              </a:rPr>
              <a:t>Have taken advantage of mergers and acquisitions.</a:t>
            </a:r>
          </a:p>
          <a:p>
            <a:pPr lvl="1"/>
            <a:r>
              <a:rPr lang="en-US" dirty="0" smtClean="0">
                <a:solidFill>
                  <a:schemeClr val="tx2"/>
                </a:solidFill>
              </a:rPr>
              <a:t>Acquired </a:t>
            </a:r>
          </a:p>
          <a:p>
            <a:pPr lvl="2"/>
            <a:r>
              <a:rPr lang="en-US" dirty="0" smtClean="0">
                <a:solidFill>
                  <a:schemeClr val="tx2"/>
                </a:solidFill>
              </a:rPr>
              <a:t>Reynolds American</a:t>
            </a:r>
          </a:p>
          <a:p>
            <a:pPr lvl="2"/>
            <a:r>
              <a:rPr lang="en-US" dirty="0" smtClean="0">
                <a:solidFill>
                  <a:schemeClr val="tx2"/>
                </a:solidFill>
              </a:rPr>
              <a:t>Skandinavisk Tobakskompagni (ST)</a:t>
            </a:r>
          </a:p>
          <a:p>
            <a:pPr lvl="2"/>
            <a:r>
              <a:rPr lang="en-US" dirty="0" smtClean="0">
                <a:solidFill>
                  <a:schemeClr val="tx2"/>
                </a:solidFill>
              </a:rPr>
              <a:t>Tekel</a:t>
            </a:r>
          </a:p>
          <a:p>
            <a:pPr lvl="2"/>
            <a:r>
              <a:rPr lang="en-US" dirty="0" smtClean="0">
                <a:solidFill>
                  <a:schemeClr val="tx2"/>
                </a:solidFill>
              </a:rPr>
              <a:t>Ente Tabacchi Italiani</a:t>
            </a:r>
          </a:p>
          <a:p>
            <a:pPr lvl="2"/>
            <a:endParaRPr lang="en-US" dirty="0" smtClean="0">
              <a:solidFill>
                <a:schemeClr val="tx2"/>
              </a:solidFill>
            </a:endParaRPr>
          </a:p>
          <a:p>
            <a:r>
              <a:rPr lang="en-US" dirty="0" smtClean="0">
                <a:solidFill>
                  <a:schemeClr val="tx2"/>
                </a:solidFill>
              </a:rPr>
              <a:t>Results of boosts in growth and credibility.</a:t>
            </a:r>
          </a:p>
          <a:p>
            <a:endParaRPr lang="en-US" dirty="0" smtClean="0">
              <a:solidFill>
                <a:schemeClr val="tx2"/>
              </a:solidFill>
            </a:endParaRPr>
          </a:p>
          <a:p>
            <a:r>
              <a:rPr lang="en-US" dirty="0" smtClean="0">
                <a:solidFill>
                  <a:schemeClr val="tx2"/>
                </a:solidFill>
              </a:rPr>
              <a:t>Management says this will be the basis for achieving their future targets and will continue to acquire profitable companies, when the timing is right.</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457200" y="274638"/>
            <a:ext cx="8229600" cy="1143000"/>
          </a:xfrm>
        </p:spPr>
        <p:txBody>
          <a:bodyPr>
            <a:normAutofit/>
          </a:bodyPr>
          <a:lstStyle/>
          <a:p>
            <a:pPr algn="ctr"/>
            <a:r>
              <a:rPr lang="en-US" sz="5400" dirty="0" smtClean="0"/>
              <a:t>Management</a:t>
            </a:r>
            <a:endParaRPr lang="en-US" sz="4400" dirty="0"/>
          </a:p>
        </p:txBody>
      </p:sp>
      <p:sp>
        <p:nvSpPr>
          <p:cNvPr id="10243" name="Rectangle 3"/>
          <p:cNvSpPr>
            <a:spLocks noGrp="1" noChangeArrowheads="1"/>
          </p:cNvSpPr>
          <p:nvPr>
            <p:ph sz="quarter" idx="1"/>
          </p:nvPr>
        </p:nvSpPr>
        <p:spPr>
          <a:xfrm>
            <a:off x="457200" y="1752600"/>
            <a:ext cx="7696200" cy="4800600"/>
          </a:xfrm>
        </p:spPr>
        <p:txBody>
          <a:bodyPr>
            <a:noAutofit/>
          </a:bodyPr>
          <a:lstStyle/>
          <a:p>
            <a:pPr>
              <a:lnSpc>
                <a:spcPct val="80000"/>
              </a:lnSpc>
            </a:pPr>
            <a:r>
              <a:rPr lang="en-US" sz="2200" dirty="0" smtClean="0">
                <a:solidFill>
                  <a:schemeClr val="tx2"/>
                </a:solidFill>
              </a:rPr>
              <a:t>At least half of the Main Board, excluding the Chairman, is comprised of Non-Executive Directors who are independent.</a:t>
            </a:r>
          </a:p>
          <a:p>
            <a:pPr>
              <a:lnSpc>
                <a:spcPct val="80000"/>
              </a:lnSpc>
              <a:buNone/>
            </a:pPr>
            <a:endParaRPr lang="en-US" sz="2000" b="1" dirty="0" smtClean="0">
              <a:solidFill>
                <a:schemeClr val="tx2"/>
              </a:solidFill>
            </a:endParaRPr>
          </a:p>
          <a:p>
            <a:pPr lvl="1">
              <a:lnSpc>
                <a:spcPct val="80000"/>
              </a:lnSpc>
            </a:pPr>
            <a:r>
              <a:rPr lang="en-US" sz="2400" b="1" dirty="0" smtClean="0">
                <a:solidFill>
                  <a:schemeClr val="tx2"/>
                </a:solidFill>
              </a:rPr>
              <a:t>Jan Du </a:t>
            </a:r>
            <a:r>
              <a:rPr lang="en-US" sz="2400" b="1" dirty="0" err="1" smtClean="0">
                <a:solidFill>
                  <a:schemeClr val="tx2"/>
                </a:solidFill>
              </a:rPr>
              <a:t>Plessis</a:t>
            </a:r>
            <a:r>
              <a:rPr lang="en-US" sz="2400" b="1" dirty="0" smtClean="0">
                <a:solidFill>
                  <a:schemeClr val="tx2"/>
                </a:solidFill>
              </a:rPr>
              <a:t>, Chairman</a:t>
            </a:r>
            <a:endParaRPr lang="en-US" sz="2400" dirty="0" smtClean="0">
              <a:solidFill>
                <a:schemeClr val="tx2"/>
              </a:solidFill>
            </a:endParaRPr>
          </a:p>
          <a:p>
            <a:pPr lvl="2">
              <a:lnSpc>
                <a:spcPct val="80000"/>
              </a:lnSpc>
            </a:pPr>
            <a:r>
              <a:rPr lang="en-US" dirty="0" smtClean="0">
                <a:solidFill>
                  <a:schemeClr val="tx2"/>
                </a:solidFill>
              </a:rPr>
              <a:t>Jan du </a:t>
            </a:r>
            <a:r>
              <a:rPr lang="en-US" dirty="0" err="1" smtClean="0">
                <a:solidFill>
                  <a:schemeClr val="tx2"/>
                </a:solidFill>
              </a:rPr>
              <a:t>Plessis</a:t>
            </a:r>
            <a:r>
              <a:rPr lang="en-US" dirty="0" smtClean="0">
                <a:solidFill>
                  <a:schemeClr val="tx2"/>
                </a:solidFill>
              </a:rPr>
              <a:t> joined the Board of British American Tobacco as a Non-Executive Director in 1999 and became Chairman on 1 July 2004.</a:t>
            </a:r>
          </a:p>
          <a:p>
            <a:pPr lvl="2">
              <a:lnSpc>
                <a:spcPct val="80000"/>
              </a:lnSpc>
              <a:buNone/>
            </a:pPr>
            <a:endParaRPr lang="en-US" sz="1600" dirty="0" smtClean="0">
              <a:solidFill>
                <a:schemeClr val="tx2"/>
              </a:solidFill>
            </a:endParaRPr>
          </a:p>
          <a:p>
            <a:pPr lvl="1">
              <a:lnSpc>
                <a:spcPct val="80000"/>
              </a:lnSpc>
            </a:pPr>
            <a:r>
              <a:rPr lang="en-US" sz="2400" b="1" dirty="0" smtClean="0">
                <a:solidFill>
                  <a:schemeClr val="tx2"/>
                </a:solidFill>
              </a:rPr>
              <a:t>Paul Adams, Chief Executive</a:t>
            </a:r>
            <a:endParaRPr lang="en-US" sz="2400" dirty="0" smtClean="0">
              <a:solidFill>
                <a:schemeClr val="tx2"/>
              </a:solidFill>
            </a:endParaRPr>
          </a:p>
          <a:p>
            <a:pPr lvl="2">
              <a:lnSpc>
                <a:spcPct val="80000"/>
              </a:lnSpc>
            </a:pPr>
            <a:r>
              <a:rPr lang="en-US" dirty="0" smtClean="0">
                <a:solidFill>
                  <a:schemeClr val="tx2"/>
                </a:solidFill>
              </a:rPr>
              <a:t>Paul Adams has been Chief Executive of British American Tobacco since January 2004, however has been in with the company since 1991 and has risen respectfully through the ranks.</a:t>
            </a:r>
            <a:endParaRPr lang="en-US" sz="2800" dirty="0" smtClean="0">
              <a:solidFill>
                <a:schemeClr val="tx2"/>
              </a:solidFill>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457200" y="274638"/>
            <a:ext cx="8229600" cy="1143000"/>
          </a:xfrm>
        </p:spPr>
        <p:txBody>
          <a:bodyPr>
            <a:normAutofit/>
          </a:bodyPr>
          <a:lstStyle/>
          <a:p>
            <a:pPr algn="ctr"/>
            <a:r>
              <a:rPr lang="en-US" sz="5400" dirty="0" smtClean="0"/>
              <a:t>Management</a:t>
            </a:r>
            <a:endParaRPr lang="en-US" sz="4400" dirty="0"/>
          </a:p>
        </p:txBody>
      </p:sp>
      <p:sp>
        <p:nvSpPr>
          <p:cNvPr id="10243" name="Rectangle 3"/>
          <p:cNvSpPr>
            <a:spLocks noGrp="1" noChangeArrowheads="1"/>
          </p:cNvSpPr>
          <p:nvPr>
            <p:ph sz="quarter" idx="1"/>
          </p:nvPr>
        </p:nvSpPr>
        <p:spPr>
          <a:xfrm>
            <a:off x="457200" y="1828800"/>
            <a:ext cx="7772400" cy="4724400"/>
          </a:xfrm>
        </p:spPr>
        <p:txBody>
          <a:bodyPr>
            <a:noAutofit/>
          </a:bodyPr>
          <a:lstStyle/>
          <a:p>
            <a:pPr lvl="1">
              <a:lnSpc>
                <a:spcPct val="80000"/>
              </a:lnSpc>
            </a:pPr>
            <a:r>
              <a:rPr lang="en-US" sz="2400" b="1" dirty="0" smtClean="0">
                <a:solidFill>
                  <a:schemeClr val="tx2"/>
                </a:solidFill>
              </a:rPr>
              <a:t>Ben Stevens, Finance Director</a:t>
            </a:r>
            <a:endParaRPr lang="en-US" sz="2400" dirty="0" smtClean="0">
              <a:solidFill>
                <a:schemeClr val="tx2"/>
              </a:solidFill>
            </a:endParaRPr>
          </a:p>
          <a:p>
            <a:pPr lvl="2">
              <a:lnSpc>
                <a:spcPct val="80000"/>
              </a:lnSpc>
            </a:pPr>
            <a:r>
              <a:rPr lang="en-US" dirty="0" smtClean="0">
                <a:solidFill>
                  <a:schemeClr val="tx2"/>
                </a:solidFill>
              </a:rPr>
              <a:t>Ben Stevens joined the Board of British American Tobacco in March 2008 and assumed the role of Finance Director at the end of April 2008</a:t>
            </a:r>
          </a:p>
          <a:p>
            <a:pPr lvl="2">
              <a:lnSpc>
                <a:spcPct val="80000"/>
              </a:lnSpc>
              <a:buNone/>
            </a:pPr>
            <a:endParaRPr lang="en-US" sz="1400" dirty="0" smtClean="0">
              <a:solidFill>
                <a:schemeClr val="tx2"/>
              </a:solidFill>
            </a:endParaRPr>
          </a:p>
          <a:p>
            <a:pPr lvl="1">
              <a:lnSpc>
                <a:spcPct val="80000"/>
              </a:lnSpc>
            </a:pPr>
            <a:r>
              <a:rPr lang="en-US" sz="2400" b="1" dirty="0" err="1" smtClean="0">
                <a:solidFill>
                  <a:schemeClr val="tx2"/>
                </a:solidFill>
              </a:rPr>
              <a:t>Nicandro</a:t>
            </a:r>
            <a:r>
              <a:rPr lang="en-US" sz="2400" b="1" dirty="0" smtClean="0">
                <a:solidFill>
                  <a:schemeClr val="tx2"/>
                </a:solidFill>
              </a:rPr>
              <a:t> Durante, Chief Operating Officer</a:t>
            </a:r>
          </a:p>
          <a:p>
            <a:pPr lvl="2">
              <a:lnSpc>
                <a:spcPct val="80000"/>
              </a:lnSpc>
            </a:pPr>
            <a:r>
              <a:rPr lang="en-US" dirty="0" err="1" smtClean="0">
                <a:solidFill>
                  <a:schemeClr val="tx2"/>
                </a:solidFill>
              </a:rPr>
              <a:t>Nicandro</a:t>
            </a:r>
            <a:r>
              <a:rPr lang="en-US" dirty="0" smtClean="0">
                <a:solidFill>
                  <a:schemeClr val="tx2"/>
                </a:solidFill>
              </a:rPr>
              <a:t> Durante joined the Management Board in 2006 and was appointed to the role of Chief Operating Officer in January 2008. </a:t>
            </a:r>
          </a:p>
          <a:p>
            <a:pPr>
              <a:lnSpc>
                <a:spcPct val="80000"/>
              </a:lnSpc>
              <a:buNone/>
            </a:pPr>
            <a:endParaRPr lang="en-US" sz="1800" dirty="0" smtClean="0">
              <a:solidFill>
                <a:schemeClr val="tx2"/>
              </a:solidFill>
            </a:endParaRPr>
          </a:p>
          <a:p>
            <a:pPr algn="ctr">
              <a:lnSpc>
                <a:spcPct val="80000"/>
              </a:lnSpc>
            </a:pPr>
            <a:r>
              <a:rPr lang="en-US" dirty="0" smtClean="0">
                <a:solidFill>
                  <a:schemeClr val="tx2"/>
                </a:solidFill>
              </a:rPr>
              <a:t>The rest of the board members (7) are all non-executive directors.</a:t>
            </a:r>
            <a:endParaRPr lang="en-US" dirty="0">
              <a:solidFill>
                <a:schemeClr val="tx2"/>
              </a:solidFill>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4" name="Rectangle 4"/>
          <p:cNvSpPr>
            <a:spLocks noGrp="1" noChangeArrowheads="1"/>
          </p:cNvSpPr>
          <p:nvPr>
            <p:ph type="title"/>
          </p:nvPr>
        </p:nvSpPr>
        <p:spPr>
          <a:xfrm>
            <a:off x="457200" y="274638"/>
            <a:ext cx="8229600" cy="1143000"/>
          </a:xfrm>
        </p:spPr>
        <p:txBody>
          <a:bodyPr/>
          <a:lstStyle/>
          <a:p>
            <a:pPr algn="ctr"/>
            <a:r>
              <a:rPr lang="en-US" sz="5400" dirty="0" smtClean="0"/>
              <a:t>CEO</a:t>
            </a:r>
            <a:r>
              <a:rPr lang="en-US" sz="4400" dirty="0" smtClean="0"/>
              <a:t> </a:t>
            </a:r>
            <a:r>
              <a:rPr lang="en-US" sz="5400" dirty="0" smtClean="0"/>
              <a:t>Background</a:t>
            </a:r>
            <a:endParaRPr lang="en-US" dirty="0"/>
          </a:p>
        </p:txBody>
      </p:sp>
      <p:sp>
        <p:nvSpPr>
          <p:cNvPr id="5125" name="Rectangle 5"/>
          <p:cNvSpPr>
            <a:spLocks noGrp="1" noChangeArrowheads="1"/>
          </p:cNvSpPr>
          <p:nvPr>
            <p:ph sz="quarter" idx="1"/>
          </p:nvPr>
        </p:nvSpPr>
        <p:spPr>
          <a:xfrm>
            <a:off x="457200" y="1676400"/>
            <a:ext cx="8305800" cy="4953000"/>
          </a:xfrm>
        </p:spPr>
        <p:txBody>
          <a:bodyPr>
            <a:normAutofit/>
          </a:bodyPr>
          <a:lstStyle/>
          <a:p>
            <a:pPr>
              <a:lnSpc>
                <a:spcPct val="80000"/>
              </a:lnSpc>
              <a:buFontTx/>
              <a:buNone/>
            </a:pPr>
            <a:r>
              <a:rPr lang="en-US" sz="1400" b="1" dirty="0"/>
              <a:t> </a:t>
            </a:r>
          </a:p>
          <a:p>
            <a:pPr>
              <a:lnSpc>
                <a:spcPct val="80000"/>
              </a:lnSpc>
            </a:pPr>
            <a:r>
              <a:rPr lang="en-US" sz="2400" b="1" dirty="0" smtClean="0">
                <a:solidFill>
                  <a:schemeClr val="tx2"/>
                </a:solidFill>
              </a:rPr>
              <a:t>Paul </a:t>
            </a:r>
            <a:r>
              <a:rPr lang="en-US" sz="2400" b="1" dirty="0">
                <a:solidFill>
                  <a:schemeClr val="tx2"/>
                </a:solidFill>
              </a:rPr>
              <a:t>Adams has been Chief Executive of British American </a:t>
            </a:r>
            <a:r>
              <a:rPr lang="en-US" sz="2400" b="1" dirty="0" smtClean="0">
                <a:solidFill>
                  <a:schemeClr val="tx2"/>
                </a:solidFill>
              </a:rPr>
              <a:t>Tobacco PLC </a:t>
            </a:r>
            <a:r>
              <a:rPr lang="en-US" sz="2400" b="1" dirty="0">
                <a:solidFill>
                  <a:schemeClr val="tx2"/>
                </a:solidFill>
              </a:rPr>
              <a:t>since January 2004.  He is currently 53 years </a:t>
            </a:r>
            <a:r>
              <a:rPr lang="en-US" sz="2400" b="1" dirty="0" smtClean="0">
                <a:solidFill>
                  <a:schemeClr val="tx2"/>
                </a:solidFill>
              </a:rPr>
              <a:t>old.</a:t>
            </a:r>
          </a:p>
          <a:p>
            <a:pPr>
              <a:lnSpc>
                <a:spcPct val="80000"/>
              </a:lnSpc>
            </a:pPr>
            <a:endParaRPr lang="en-US" sz="2400" b="1" dirty="0" smtClean="0">
              <a:solidFill>
                <a:schemeClr val="tx2"/>
              </a:solidFill>
            </a:endParaRPr>
          </a:p>
          <a:p>
            <a:pPr lvl="1">
              <a:lnSpc>
                <a:spcPct val="80000"/>
              </a:lnSpc>
            </a:pPr>
            <a:r>
              <a:rPr lang="en-US" sz="2000" dirty="0" smtClean="0">
                <a:solidFill>
                  <a:schemeClr val="tx2"/>
                </a:solidFill>
              </a:rPr>
              <a:t>Paul </a:t>
            </a:r>
            <a:r>
              <a:rPr lang="en-US" sz="2000" dirty="0">
                <a:solidFill>
                  <a:schemeClr val="tx2"/>
                </a:solidFill>
              </a:rPr>
              <a:t>joined British American Tobacco in 1991 as Regional Director, Asia-Pacific. </a:t>
            </a:r>
            <a:endParaRPr lang="en-US" sz="2000" dirty="0" smtClean="0">
              <a:solidFill>
                <a:schemeClr val="tx2"/>
              </a:solidFill>
            </a:endParaRPr>
          </a:p>
          <a:p>
            <a:pPr lvl="1">
              <a:lnSpc>
                <a:spcPct val="80000"/>
              </a:lnSpc>
            </a:pPr>
            <a:r>
              <a:rPr lang="en-US" sz="2000" dirty="0" smtClean="0">
                <a:solidFill>
                  <a:schemeClr val="tx2"/>
                </a:solidFill>
              </a:rPr>
              <a:t>In </a:t>
            </a:r>
            <a:r>
              <a:rPr lang="en-US" sz="2000" dirty="0">
                <a:solidFill>
                  <a:schemeClr val="tx2"/>
                </a:solidFill>
              </a:rPr>
              <a:t>1999, he was appointed Regional </a:t>
            </a:r>
            <a:r>
              <a:rPr lang="en-US" sz="2000" dirty="0" smtClean="0">
                <a:solidFill>
                  <a:schemeClr val="tx2"/>
                </a:solidFill>
              </a:rPr>
              <a:t>Director in Europe. </a:t>
            </a:r>
          </a:p>
          <a:p>
            <a:pPr lvl="1">
              <a:lnSpc>
                <a:spcPct val="80000"/>
              </a:lnSpc>
            </a:pPr>
            <a:r>
              <a:rPr lang="en-US" sz="2000" dirty="0" smtClean="0">
                <a:solidFill>
                  <a:schemeClr val="tx2"/>
                </a:solidFill>
              </a:rPr>
              <a:t>Then in </a:t>
            </a:r>
            <a:r>
              <a:rPr lang="en-US" sz="2000" dirty="0">
                <a:solidFill>
                  <a:schemeClr val="tx2"/>
                </a:solidFill>
              </a:rPr>
              <a:t>March 2001, he became an Executive Director on the </a:t>
            </a:r>
            <a:r>
              <a:rPr lang="en-US" sz="2000" dirty="0" smtClean="0">
                <a:solidFill>
                  <a:schemeClr val="tx2"/>
                </a:solidFill>
              </a:rPr>
              <a:t>PLC Board</a:t>
            </a:r>
            <a:r>
              <a:rPr lang="en-US" sz="2000" dirty="0">
                <a:solidFill>
                  <a:schemeClr val="tx2"/>
                </a:solidFill>
              </a:rPr>
              <a:t>.  </a:t>
            </a:r>
            <a:endParaRPr lang="en-US" sz="2000" dirty="0" smtClean="0">
              <a:solidFill>
                <a:schemeClr val="tx2"/>
              </a:solidFill>
            </a:endParaRPr>
          </a:p>
          <a:p>
            <a:pPr lvl="1">
              <a:lnSpc>
                <a:spcPct val="80000"/>
              </a:lnSpc>
            </a:pPr>
            <a:r>
              <a:rPr lang="en-US" sz="2000" dirty="0" smtClean="0">
                <a:solidFill>
                  <a:schemeClr val="tx2"/>
                </a:solidFill>
              </a:rPr>
              <a:t>Paul </a:t>
            </a:r>
            <a:r>
              <a:rPr lang="en-US" sz="2000" dirty="0">
                <a:solidFill>
                  <a:schemeClr val="tx2"/>
                </a:solidFill>
              </a:rPr>
              <a:t>was Managing Director from January 2002 until the end of </a:t>
            </a:r>
            <a:r>
              <a:rPr lang="en-US" sz="2000" dirty="0" smtClean="0">
                <a:solidFill>
                  <a:schemeClr val="tx2"/>
                </a:solidFill>
              </a:rPr>
              <a:t>2003, where he was then appointed as the CEO.</a:t>
            </a:r>
          </a:p>
          <a:p>
            <a:pPr>
              <a:lnSpc>
                <a:spcPct val="80000"/>
              </a:lnSpc>
              <a:buNone/>
            </a:pPr>
            <a:endParaRPr lang="en-US" sz="1800" dirty="0" smtClean="0"/>
          </a:p>
          <a:p>
            <a:pPr>
              <a:lnSpc>
                <a:spcPct val="80000"/>
              </a:lnSpc>
              <a:buNone/>
            </a:pPr>
            <a:endParaRPr lang="en-US" sz="1800"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pPr algn="ctr"/>
            <a:r>
              <a:rPr lang="en-US" sz="5400" dirty="0" smtClean="0"/>
              <a:t>Cost Cutting</a:t>
            </a:r>
            <a:endParaRPr lang="en-US" dirty="0"/>
          </a:p>
        </p:txBody>
      </p:sp>
      <p:sp>
        <p:nvSpPr>
          <p:cNvPr id="3" name="Content Placeholder 2"/>
          <p:cNvSpPr>
            <a:spLocks noGrp="1"/>
          </p:cNvSpPr>
          <p:nvPr>
            <p:ph sz="quarter" idx="1"/>
          </p:nvPr>
        </p:nvSpPr>
        <p:spPr>
          <a:xfrm>
            <a:off x="533400" y="1600200"/>
            <a:ext cx="7467600" cy="4873752"/>
          </a:xfrm>
        </p:spPr>
        <p:txBody>
          <a:bodyPr>
            <a:normAutofit/>
          </a:bodyPr>
          <a:lstStyle/>
          <a:p>
            <a:r>
              <a:rPr lang="en-US" dirty="0" smtClean="0">
                <a:solidFill>
                  <a:schemeClr val="tx2"/>
                </a:solidFill>
              </a:rPr>
              <a:t>BTI has taken multiple steps to cutting costs</a:t>
            </a:r>
          </a:p>
          <a:p>
            <a:pPr lvl="1"/>
            <a:r>
              <a:rPr lang="en-US" dirty="0" smtClean="0">
                <a:solidFill>
                  <a:schemeClr val="tx2"/>
                </a:solidFill>
              </a:rPr>
              <a:t>Over past five years have saved more than 1 billion pounds</a:t>
            </a:r>
          </a:p>
          <a:p>
            <a:endParaRPr lang="en-US" dirty="0" smtClean="0">
              <a:solidFill>
                <a:schemeClr val="tx2"/>
              </a:solidFill>
            </a:endParaRPr>
          </a:p>
          <a:p>
            <a:r>
              <a:rPr lang="en-US" dirty="0" smtClean="0">
                <a:solidFill>
                  <a:schemeClr val="tx2"/>
                </a:solidFill>
              </a:rPr>
              <a:t>Projections for next five years </a:t>
            </a:r>
          </a:p>
          <a:p>
            <a:pPr lvl="1"/>
            <a:r>
              <a:rPr lang="en-US" dirty="0" smtClean="0">
                <a:solidFill>
                  <a:schemeClr val="tx2"/>
                </a:solidFill>
              </a:rPr>
              <a:t>Achieve further annualized savings in areas such as supply chain efficiencies, back office integration and management structure</a:t>
            </a:r>
          </a:p>
          <a:p>
            <a:pPr lvl="1"/>
            <a:r>
              <a:rPr lang="en-US" sz="2200" dirty="0" smtClean="0">
                <a:solidFill>
                  <a:schemeClr val="tx2"/>
                </a:solidFill>
              </a:rPr>
              <a:t>Approx. 800 million pounds by 2012</a:t>
            </a:r>
          </a:p>
          <a:p>
            <a:endParaRPr lang="en-US" dirty="0" smtClean="0">
              <a:solidFill>
                <a:schemeClr val="tx2"/>
              </a:solidFill>
            </a:endParaRPr>
          </a:p>
          <a:p>
            <a:r>
              <a:rPr lang="en-US" dirty="0" smtClean="0">
                <a:solidFill>
                  <a:schemeClr val="tx2"/>
                </a:solidFill>
              </a:rPr>
              <a:t>Reinvests cost savings back into the company</a:t>
            </a:r>
          </a:p>
          <a:p>
            <a:pPr lvl="1"/>
            <a:r>
              <a:rPr lang="en-US" dirty="0" smtClean="0">
                <a:solidFill>
                  <a:schemeClr val="tx2"/>
                </a:solidFill>
              </a:rPr>
              <a:t>Primarily into R&amp;D</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28600"/>
            <a:ext cx="8534400" cy="1447800"/>
          </a:xfrm>
        </p:spPr>
        <p:txBody>
          <a:bodyPr>
            <a:noAutofit/>
          </a:bodyPr>
          <a:lstStyle/>
          <a:p>
            <a:pPr algn="ctr"/>
            <a:r>
              <a:rPr lang="en-US" sz="4800" dirty="0" smtClean="0"/>
              <a:t>American</a:t>
            </a:r>
            <a:r>
              <a:rPr lang="en-US" sz="4400" dirty="0" smtClean="0"/>
              <a:t> </a:t>
            </a:r>
            <a:r>
              <a:rPr lang="en-US" sz="4800" dirty="0" smtClean="0"/>
              <a:t>Depositary</a:t>
            </a:r>
            <a:r>
              <a:rPr lang="en-US" sz="4400" dirty="0" smtClean="0"/>
              <a:t> </a:t>
            </a:r>
            <a:r>
              <a:rPr lang="en-US" sz="4800" dirty="0" smtClean="0"/>
              <a:t>Receipt</a:t>
            </a:r>
            <a:r>
              <a:rPr lang="en-US" sz="4400" dirty="0" smtClean="0"/>
              <a:t>?</a:t>
            </a:r>
            <a:endParaRPr lang="en-US" sz="4400" dirty="0"/>
          </a:p>
        </p:txBody>
      </p:sp>
      <p:sp>
        <p:nvSpPr>
          <p:cNvPr id="3" name="Content Placeholder 2"/>
          <p:cNvSpPr>
            <a:spLocks noGrp="1"/>
          </p:cNvSpPr>
          <p:nvPr>
            <p:ph sz="quarter" idx="1"/>
          </p:nvPr>
        </p:nvSpPr>
        <p:spPr>
          <a:xfrm>
            <a:off x="457200" y="2057400"/>
            <a:ext cx="8229600" cy="4480560"/>
          </a:xfrm>
        </p:spPr>
        <p:txBody>
          <a:bodyPr>
            <a:normAutofit/>
          </a:bodyPr>
          <a:lstStyle/>
          <a:p>
            <a:r>
              <a:rPr lang="en-US" dirty="0" smtClean="0">
                <a:solidFill>
                  <a:schemeClr val="tx2"/>
                </a:solidFill>
              </a:rPr>
              <a:t>BTI is traded on the AMEX as an ADR</a:t>
            </a:r>
          </a:p>
          <a:p>
            <a:endParaRPr lang="en-US" sz="1200" dirty="0" smtClean="0">
              <a:solidFill>
                <a:schemeClr val="tx2"/>
              </a:solidFill>
            </a:endParaRPr>
          </a:p>
          <a:p>
            <a:r>
              <a:rPr lang="en-US" dirty="0" smtClean="0">
                <a:solidFill>
                  <a:schemeClr val="tx2"/>
                </a:solidFill>
              </a:rPr>
              <a:t>ADR stands for American Depositary Receipt</a:t>
            </a:r>
          </a:p>
          <a:p>
            <a:pPr lvl="2"/>
            <a:r>
              <a:rPr lang="en-US" dirty="0" smtClean="0">
                <a:solidFill>
                  <a:schemeClr val="tx2"/>
                </a:solidFill>
              </a:rPr>
              <a:t>Helps to reduce administration and duty costs that would otherwise be levied on each transaction</a:t>
            </a:r>
          </a:p>
          <a:p>
            <a:pPr lvl="2"/>
            <a:endParaRPr lang="en-US" sz="1200" dirty="0" smtClean="0">
              <a:solidFill>
                <a:schemeClr val="tx2"/>
              </a:solidFill>
            </a:endParaRPr>
          </a:p>
          <a:p>
            <a:r>
              <a:rPr lang="en-US" dirty="0" smtClean="0">
                <a:solidFill>
                  <a:schemeClr val="tx2"/>
                </a:solidFill>
              </a:rPr>
              <a:t>In BTI’s case one ADR is equal to one of its foreign shares</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305800" cy="1554162"/>
          </a:xfrm>
        </p:spPr>
        <p:txBody>
          <a:bodyPr>
            <a:noAutofit/>
          </a:bodyPr>
          <a:lstStyle/>
          <a:p>
            <a:pPr algn="ctr"/>
            <a:r>
              <a:rPr lang="en-US" sz="5400" dirty="0" smtClean="0"/>
              <a:t>Specifics on Cost Cutting</a:t>
            </a:r>
            <a:endParaRPr lang="en-US" sz="4000" dirty="0"/>
          </a:p>
        </p:txBody>
      </p:sp>
      <p:sp>
        <p:nvSpPr>
          <p:cNvPr id="3" name="Content Placeholder 2"/>
          <p:cNvSpPr>
            <a:spLocks noGrp="1"/>
          </p:cNvSpPr>
          <p:nvPr>
            <p:ph sz="quarter" idx="1"/>
          </p:nvPr>
        </p:nvSpPr>
        <p:spPr>
          <a:xfrm>
            <a:off x="533400" y="1905000"/>
            <a:ext cx="8229600" cy="4632960"/>
          </a:xfrm>
        </p:spPr>
        <p:txBody>
          <a:bodyPr>
            <a:normAutofit fontScale="92500"/>
          </a:bodyPr>
          <a:lstStyle/>
          <a:p>
            <a:r>
              <a:rPr lang="en-US" dirty="0" smtClean="0">
                <a:solidFill>
                  <a:schemeClr val="tx2"/>
                </a:solidFill>
              </a:rPr>
              <a:t>In 2007 shut down operations at five excess factories</a:t>
            </a:r>
          </a:p>
          <a:p>
            <a:endParaRPr lang="en-US" dirty="0" smtClean="0">
              <a:solidFill>
                <a:schemeClr val="tx2"/>
              </a:solidFill>
            </a:endParaRPr>
          </a:p>
          <a:p>
            <a:r>
              <a:rPr lang="en-US" dirty="0" smtClean="0">
                <a:solidFill>
                  <a:schemeClr val="tx2"/>
                </a:solidFill>
              </a:rPr>
              <a:t>Transferred to Mexico for the production of the Canadian market</a:t>
            </a:r>
          </a:p>
          <a:p>
            <a:pPr lvl="1"/>
            <a:r>
              <a:rPr lang="en-US" dirty="0" smtClean="0">
                <a:solidFill>
                  <a:schemeClr val="tx2"/>
                </a:solidFill>
              </a:rPr>
              <a:t>Cheaper labor costs</a:t>
            </a:r>
          </a:p>
          <a:p>
            <a:pPr lvl="1">
              <a:buNone/>
            </a:pPr>
            <a:endParaRPr lang="en-US" dirty="0" smtClean="0">
              <a:solidFill>
                <a:schemeClr val="tx2"/>
              </a:solidFill>
            </a:endParaRPr>
          </a:p>
          <a:p>
            <a:r>
              <a:rPr lang="en-US" dirty="0" smtClean="0">
                <a:solidFill>
                  <a:schemeClr val="tx2"/>
                </a:solidFill>
              </a:rPr>
              <a:t>Own less tobacco stock while still being able to produce efficiently</a:t>
            </a:r>
          </a:p>
          <a:p>
            <a:pPr lvl="1"/>
            <a:r>
              <a:rPr lang="en-US" dirty="0" smtClean="0">
                <a:solidFill>
                  <a:schemeClr val="tx2"/>
                </a:solidFill>
              </a:rPr>
              <a:t>Product complexity reduction</a:t>
            </a:r>
          </a:p>
          <a:p>
            <a:endParaRPr lang="en-US" dirty="0" smtClean="0">
              <a:solidFill>
                <a:schemeClr val="tx2"/>
              </a:solidFill>
            </a:endParaRPr>
          </a:p>
          <a:p>
            <a:r>
              <a:rPr lang="en-US" dirty="0" smtClean="0">
                <a:solidFill>
                  <a:schemeClr val="tx2"/>
                </a:solidFill>
              </a:rPr>
              <a:t>Continue to focus on the leveraging of their global purchasing power to drive down costs of indirect purchases</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457200" y="304800"/>
            <a:ext cx="8229600" cy="990600"/>
          </a:xfrm>
        </p:spPr>
        <p:txBody>
          <a:bodyPr>
            <a:normAutofit/>
          </a:bodyPr>
          <a:lstStyle/>
          <a:p>
            <a:pPr algn="ctr" eaLnBrk="1" hangingPunct="1"/>
            <a:r>
              <a:rPr lang="en-US" sz="5400" dirty="0" smtClean="0"/>
              <a:t>Products Overview</a:t>
            </a:r>
            <a:endParaRPr lang="en-US" sz="4800" dirty="0" smtClean="0"/>
          </a:p>
        </p:txBody>
      </p:sp>
      <p:sp>
        <p:nvSpPr>
          <p:cNvPr id="3075" name="Rectangle 3"/>
          <p:cNvSpPr>
            <a:spLocks noGrp="1" noChangeArrowheads="1"/>
          </p:cNvSpPr>
          <p:nvPr>
            <p:ph sz="quarter" idx="1"/>
          </p:nvPr>
        </p:nvSpPr>
        <p:spPr>
          <a:xfrm>
            <a:off x="685800" y="1752600"/>
            <a:ext cx="7772400" cy="4724400"/>
          </a:xfrm>
        </p:spPr>
        <p:txBody>
          <a:bodyPr>
            <a:normAutofit fontScale="85000" lnSpcReduction="10000"/>
          </a:bodyPr>
          <a:lstStyle/>
          <a:p>
            <a:pPr eaLnBrk="1" hangingPunct="1">
              <a:lnSpc>
                <a:spcPct val="90000"/>
              </a:lnSpc>
            </a:pPr>
            <a:r>
              <a:rPr lang="en-US" sz="2800" dirty="0" smtClean="0">
                <a:solidFill>
                  <a:schemeClr val="tx2"/>
                </a:solidFill>
              </a:rPr>
              <a:t>Portfolio of approximately 300 brands including international and regional brands</a:t>
            </a:r>
          </a:p>
          <a:p>
            <a:pPr eaLnBrk="1" hangingPunct="1">
              <a:lnSpc>
                <a:spcPct val="90000"/>
              </a:lnSpc>
            </a:pPr>
            <a:endParaRPr lang="en-US" sz="2800" dirty="0" smtClean="0">
              <a:solidFill>
                <a:schemeClr val="tx2"/>
              </a:solidFill>
            </a:endParaRPr>
          </a:p>
          <a:p>
            <a:pPr eaLnBrk="1" hangingPunct="1">
              <a:lnSpc>
                <a:spcPct val="90000"/>
              </a:lnSpc>
            </a:pPr>
            <a:r>
              <a:rPr lang="en-US" sz="2800" dirty="0" smtClean="0">
                <a:solidFill>
                  <a:schemeClr val="tx2"/>
                </a:solidFill>
              </a:rPr>
              <a:t>Focus on four Global Drive Brands:</a:t>
            </a:r>
          </a:p>
          <a:p>
            <a:pPr lvl="2" eaLnBrk="1" hangingPunct="1">
              <a:lnSpc>
                <a:spcPct val="90000"/>
              </a:lnSpc>
            </a:pPr>
            <a:r>
              <a:rPr lang="en-US" sz="2000" dirty="0" smtClean="0">
                <a:solidFill>
                  <a:schemeClr val="tx2"/>
                </a:solidFill>
              </a:rPr>
              <a:t>Dunhill</a:t>
            </a:r>
          </a:p>
          <a:p>
            <a:pPr lvl="2" eaLnBrk="1" hangingPunct="1">
              <a:lnSpc>
                <a:spcPct val="90000"/>
              </a:lnSpc>
            </a:pPr>
            <a:r>
              <a:rPr lang="en-US" sz="2000" dirty="0" smtClean="0">
                <a:solidFill>
                  <a:schemeClr val="tx2"/>
                </a:solidFill>
              </a:rPr>
              <a:t>Kent</a:t>
            </a:r>
          </a:p>
          <a:p>
            <a:pPr lvl="2" eaLnBrk="1" hangingPunct="1">
              <a:lnSpc>
                <a:spcPct val="90000"/>
              </a:lnSpc>
            </a:pPr>
            <a:r>
              <a:rPr lang="en-US" sz="2000" dirty="0" smtClean="0">
                <a:solidFill>
                  <a:schemeClr val="tx2"/>
                </a:solidFill>
              </a:rPr>
              <a:t>Lucky Strike</a:t>
            </a:r>
          </a:p>
          <a:p>
            <a:pPr lvl="2" eaLnBrk="1" hangingPunct="1">
              <a:lnSpc>
                <a:spcPct val="90000"/>
              </a:lnSpc>
            </a:pPr>
            <a:r>
              <a:rPr lang="en-US" sz="2000" dirty="0" smtClean="0">
                <a:solidFill>
                  <a:schemeClr val="tx2"/>
                </a:solidFill>
              </a:rPr>
              <a:t>Pall Mall</a:t>
            </a:r>
          </a:p>
          <a:p>
            <a:pPr lvl="2" eaLnBrk="1" hangingPunct="1">
              <a:lnSpc>
                <a:spcPct val="90000"/>
              </a:lnSpc>
            </a:pPr>
            <a:endParaRPr lang="en-US" sz="2000" dirty="0" smtClean="0">
              <a:solidFill>
                <a:schemeClr val="tx2"/>
              </a:solidFill>
            </a:endParaRPr>
          </a:p>
          <a:p>
            <a:pPr eaLnBrk="1" hangingPunct="1">
              <a:lnSpc>
                <a:spcPct val="90000"/>
              </a:lnSpc>
            </a:pPr>
            <a:r>
              <a:rPr lang="en-US" sz="2800" dirty="0" smtClean="0">
                <a:solidFill>
                  <a:schemeClr val="tx2"/>
                </a:solidFill>
              </a:rPr>
              <a:t>Brands include ready-made cigarettes, cigars, roll-your-own, pipe tobacco, and smokeless tobacco</a:t>
            </a:r>
          </a:p>
          <a:p>
            <a:pPr eaLnBrk="1" hangingPunct="1">
              <a:lnSpc>
                <a:spcPct val="90000"/>
              </a:lnSpc>
            </a:pPr>
            <a:endParaRPr lang="en-US" sz="2800" dirty="0" smtClean="0">
              <a:solidFill>
                <a:schemeClr val="tx2"/>
              </a:solidFill>
            </a:endParaRPr>
          </a:p>
          <a:p>
            <a:pPr eaLnBrk="1" hangingPunct="1">
              <a:lnSpc>
                <a:spcPct val="90000"/>
              </a:lnSpc>
            </a:pPr>
            <a:r>
              <a:rPr lang="en-US" sz="2800" dirty="0" smtClean="0">
                <a:solidFill>
                  <a:schemeClr val="tx2"/>
                </a:solidFill>
              </a:rPr>
              <a:t>Important consumer segments include international, premium, lights, and “adult smokers under 30”</a:t>
            </a:r>
          </a:p>
          <a:p>
            <a:pPr eaLnBrk="1" hangingPunct="1">
              <a:lnSpc>
                <a:spcPct val="90000"/>
              </a:lnSpc>
            </a:pPr>
            <a:endParaRPr lang="en-US" sz="2800" dirty="0" smtClean="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457200" y="274638"/>
            <a:ext cx="8229600" cy="1143000"/>
          </a:xfrm>
        </p:spPr>
        <p:txBody>
          <a:bodyPr>
            <a:normAutofit/>
          </a:bodyPr>
          <a:lstStyle/>
          <a:p>
            <a:pPr algn="ctr" eaLnBrk="1" hangingPunct="1"/>
            <a:r>
              <a:rPr lang="en-US" sz="5400" dirty="0" smtClean="0"/>
              <a:t>Global Drive Brands</a:t>
            </a:r>
          </a:p>
        </p:txBody>
      </p:sp>
      <p:sp>
        <p:nvSpPr>
          <p:cNvPr id="4099" name="Rectangle 3"/>
          <p:cNvSpPr>
            <a:spLocks noGrp="1" noChangeArrowheads="1"/>
          </p:cNvSpPr>
          <p:nvPr>
            <p:ph sz="quarter" idx="1"/>
          </p:nvPr>
        </p:nvSpPr>
        <p:spPr/>
        <p:txBody>
          <a:bodyPr/>
          <a:lstStyle/>
          <a:p>
            <a:pPr eaLnBrk="1" hangingPunct="1">
              <a:lnSpc>
                <a:spcPct val="90000"/>
              </a:lnSpc>
            </a:pPr>
            <a:r>
              <a:rPr lang="en-US" sz="2800" dirty="0" smtClean="0">
                <a:solidFill>
                  <a:schemeClr val="tx2"/>
                </a:solidFill>
              </a:rPr>
              <a:t>Dunhill</a:t>
            </a:r>
          </a:p>
          <a:p>
            <a:pPr lvl="2" eaLnBrk="1" hangingPunct="1">
              <a:lnSpc>
                <a:spcPct val="90000"/>
              </a:lnSpc>
            </a:pPr>
            <a:r>
              <a:rPr lang="en-US" sz="2000" dirty="0" smtClean="0">
                <a:solidFill>
                  <a:schemeClr val="tx2"/>
                </a:solidFill>
              </a:rPr>
              <a:t>Premium Brand</a:t>
            </a:r>
          </a:p>
          <a:p>
            <a:pPr lvl="2" eaLnBrk="1" hangingPunct="1">
              <a:lnSpc>
                <a:spcPct val="90000"/>
              </a:lnSpc>
            </a:pPr>
            <a:r>
              <a:rPr lang="en-US" sz="2000" dirty="0" smtClean="0">
                <a:solidFill>
                  <a:schemeClr val="tx2"/>
                </a:solidFill>
              </a:rPr>
              <a:t>Sells in over 120 countries</a:t>
            </a:r>
          </a:p>
          <a:p>
            <a:pPr lvl="2" eaLnBrk="1" hangingPunct="1">
              <a:lnSpc>
                <a:spcPct val="90000"/>
              </a:lnSpc>
            </a:pPr>
            <a:r>
              <a:rPr lang="en-US" sz="2000" dirty="0" smtClean="0">
                <a:solidFill>
                  <a:schemeClr val="tx2"/>
                </a:solidFill>
              </a:rPr>
              <a:t>Offers range of premium and super premium cigars and cigarettes</a:t>
            </a:r>
          </a:p>
          <a:p>
            <a:pPr lvl="2" eaLnBrk="1" hangingPunct="1">
              <a:lnSpc>
                <a:spcPct val="90000"/>
              </a:lnSpc>
            </a:pPr>
            <a:r>
              <a:rPr lang="en-US" sz="2000" dirty="0" smtClean="0">
                <a:solidFill>
                  <a:schemeClr val="tx2"/>
                </a:solidFill>
              </a:rPr>
              <a:t>Key markets: South Korea, Malaysia, Taiwan, South Africa, and Australia</a:t>
            </a:r>
          </a:p>
          <a:p>
            <a:pPr lvl="2" eaLnBrk="1" hangingPunct="1">
              <a:lnSpc>
                <a:spcPct val="90000"/>
              </a:lnSpc>
            </a:pPr>
            <a:endParaRPr lang="en-US" sz="2000" dirty="0" smtClean="0">
              <a:solidFill>
                <a:schemeClr val="tx2"/>
              </a:solidFill>
            </a:endParaRPr>
          </a:p>
          <a:p>
            <a:pPr eaLnBrk="1" hangingPunct="1">
              <a:lnSpc>
                <a:spcPct val="90000"/>
              </a:lnSpc>
            </a:pPr>
            <a:r>
              <a:rPr lang="en-US" sz="2800" dirty="0" smtClean="0">
                <a:solidFill>
                  <a:schemeClr val="tx2"/>
                </a:solidFill>
              </a:rPr>
              <a:t>Kent</a:t>
            </a:r>
          </a:p>
          <a:p>
            <a:pPr lvl="2" eaLnBrk="1" hangingPunct="1">
              <a:lnSpc>
                <a:spcPct val="90000"/>
              </a:lnSpc>
            </a:pPr>
            <a:r>
              <a:rPr lang="en-US" sz="2000" dirty="0" smtClean="0">
                <a:solidFill>
                  <a:schemeClr val="tx2"/>
                </a:solidFill>
              </a:rPr>
              <a:t>Modern Premium Brand</a:t>
            </a:r>
          </a:p>
          <a:p>
            <a:pPr lvl="2" eaLnBrk="1" hangingPunct="1">
              <a:lnSpc>
                <a:spcPct val="90000"/>
              </a:lnSpc>
            </a:pPr>
            <a:r>
              <a:rPr lang="en-US" sz="2000" dirty="0" smtClean="0">
                <a:solidFill>
                  <a:schemeClr val="tx2"/>
                </a:solidFill>
              </a:rPr>
              <a:t>Introduced in America in 1952; now sells in over 70 countries</a:t>
            </a:r>
          </a:p>
          <a:p>
            <a:pPr lvl="2" eaLnBrk="1" hangingPunct="1">
              <a:lnSpc>
                <a:spcPct val="90000"/>
              </a:lnSpc>
            </a:pPr>
            <a:r>
              <a:rPr lang="en-US" sz="2000" dirty="0" smtClean="0">
                <a:solidFill>
                  <a:schemeClr val="tx2"/>
                </a:solidFill>
              </a:rPr>
              <a:t>Largest growth brand of four GDBs</a:t>
            </a:r>
          </a:p>
          <a:p>
            <a:pPr lvl="2" eaLnBrk="1" hangingPunct="1">
              <a:lnSpc>
                <a:spcPct val="90000"/>
              </a:lnSpc>
            </a:pPr>
            <a:r>
              <a:rPr lang="en-US" sz="2000" dirty="0" smtClean="0">
                <a:solidFill>
                  <a:schemeClr val="tx2"/>
                </a:solidFill>
              </a:rPr>
              <a:t>Key markets: Russia, Eastern Europe, and Chile</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457200" y="274638"/>
            <a:ext cx="8229600" cy="1143000"/>
          </a:xfrm>
        </p:spPr>
        <p:txBody>
          <a:bodyPr>
            <a:noAutofit/>
          </a:bodyPr>
          <a:lstStyle/>
          <a:p>
            <a:pPr algn="ctr" eaLnBrk="1" hangingPunct="1"/>
            <a:r>
              <a:rPr lang="en-US" sz="4800" dirty="0" smtClean="0"/>
              <a:t>Global Drive Brands</a:t>
            </a:r>
          </a:p>
        </p:txBody>
      </p:sp>
      <p:sp>
        <p:nvSpPr>
          <p:cNvPr id="5123" name="Rectangle 3"/>
          <p:cNvSpPr>
            <a:spLocks noGrp="1" noChangeArrowheads="1"/>
          </p:cNvSpPr>
          <p:nvPr>
            <p:ph sz="quarter" idx="1"/>
          </p:nvPr>
        </p:nvSpPr>
        <p:spPr/>
        <p:txBody>
          <a:bodyPr>
            <a:normAutofit lnSpcReduction="10000"/>
          </a:bodyPr>
          <a:lstStyle/>
          <a:p>
            <a:pPr eaLnBrk="1" hangingPunct="1"/>
            <a:r>
              <a:rPr lang="en-US" sz="2800" dirty="0" smtClean="0">
                <a:solidFill>
                  <a:schemeClr val="tx2"/>
                </a:solidFill>
              </a:rPr>
              <a:t>Lucky Strike</a:t>
            </a:r>
          </a:p>
          <a:p>
            <a:pPr lvl="2" eaLnBrk="1" hangingPunct="1"/>
            <a:r>
              <a:rPr lang="en-US" sz="2000" dirty="0" smtClean="0">
                <a:solidFill>
                  <a:schemeClr val="tx2"/>
                </a:solidFill>
              </a:rPr>
              <a:t>Premium brand</a:t>
            </a:r>
          </a:p>
          <a:p>
            <a:pPr lvl="2" eaLnBrk="1" hangingPunct="1"/>
            <a:r>
              <a:rPr lang="en-US" sz="2000" dirty="0" smtClean="0">
                <a:solidFill>
                  <a:schemeClr val="tx2"/>
                </a:solidFill>
              </a:rPr>
              <a:t>Oldest brand with an iconic trademark</a:t>
            </a:r>
          </a:p>
          <a:p>
            <a:pPr lvl="2" eaLnBrk="1" hangingPunct="1"/>
            <a:r>
              <a:rPr lang="en-US" sz="2000" dirty="0" smtClean="0">
                <a:solidFill>
                  <a:schemeClr val="tx2"/>
                </a:solidFill>
              </a:rPr>
              <a:t>Sells in more than 90 countries</a:t>
            </a:r>
          </a:p>
          <a:p>
            <a:pPr lvl="2" eaLnBrk="1" hangingPunct="1"/>
            <a:r>
              <a:rPr lang="en-US" sz="2000" dirty="0" smtClean="0">
                <a:solidFill>
                  <a:schemeClr val="tx2"/>
                </a:solidFill>
              </a:rPr>
              <a:t>Key markets: Germany, Spain, Japan, France, Indonesia</a:t>
            </a:r>
          </a:p>
          <a:p>
            <a:pPr lvl="2" eaLnBrk="1" hangingPunct="1"/>
            <a:endParaRPr lang="en-US" sz="2000" dirty="0" smtClean="0">
              <a:solidFill>
                <a:schemeClr val="tx2"/>
              </a:solidFill>
            </a:endParaRPr>
          </a:p>
          <a:p>
            <a:pPr eaLnBrk="1" hangingPunct="1"/>
            <a:r>
              <a:rPr lang="en-US" sz="2800" dirty="0" smtClean="0">
                <a:solidFill>
                  <a:schemeClr val="tx2"/>
                </a:solidFill>
              </a:rPr>
              <a:t>Pall Mall</a:t>
            </a:r>
          </a:p>
          <a:p>
            <a:pPr lvl="2" eaLnBrk="1" hangingPunct="1"/>
            <a:r>
              <a:rPr lang="en-US" sz="2000" dirty="0" smtClean="0">
                <a:solidFill>
                  <a:schemeClr val="tx2"/>
                </a:solidFill>
              </a:rPr>
              <a:t>Value-for-Money brand</a:t>
            </a:r>
          </a:p>
          <a:p>
            <a:pPr lvl="2" eaLnBrk="1" hangingPunct="1"/>
            <a:r>
              <a:rPr lang="en-US" sz="2000" dirty="0" smtClean="0">
                <a:solidFill>
                  <a:schemeClr val="tx2"/>
                </a:solidFill>
              </a:rPr>
              <a:t>Sells in over 60 countries</a:t>
            </a:r>
          </a:p>
          <a:p>
            <a:pPr lvl="2" eaLnBrk="1" hangingPunct="1"/>
            <a:r>
              <a:rPr lang="en-US" sz="2000" dirty="0" smtClean="0">
                <a:solidFill>
                  <a:schemeClr val="tx2"/>
                </a:solidFill>
              </a:rPr>
              <a:t>Offers a range of cigarettes and make-your-own products</a:t>
            </a:r>
          </a:p>
          <a:p>
            <a:pPr lvl="2" eaLnBrk="1" hangingPunct="1"/>
            <a:r>
              <a:rPr lang="en-US" sz="2000" dirty="0" smtClean="0">
                <a:solidFill>
                  <a:schemeClr val="tx2"/>
                </a:solidFill>
              </a:rPr>
              <a:t>Key markets: Germany, Italy, Russia, Uzbekistan</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Rectangle 2"/>
          <p:cNvSpPr>
            <a:spLocks noGrp="1" noChangeArrowheads="1"/>
          </p:cNvSpPr>
          <p:nvPr>
            <p:ph type="title"/>
          </p:nvPr>
        </p:nvSpPr>
        <p:spPr>
          <a:xfrm>
            <a:off x="457200" y="274638"/>
            <a:ext cx="8229600" cy="868362"/>
          </a:xfrm>
        </p:spPr>
        <p:txBody>
          <a:bodyPr>
            <a:normAutofit/>
          </a:bodyPr>
          <a:lstStyle/>
          <a:p>
            <a:pPr algn="ctr" eaLnBrk="1" hangingPunct="1"/>
            <a:r>
              <a:rPr lang="en-US" sz="4800" dirty="0" smtClean="0"/>
              <a:t>Global Drive Brands</a:t>
            </a:r>
          </a:p>
        </p:txBody>
      </p:sp>
      <p:graphicFrame>
        <p:nvGraphicFramePr>
          <p:cNvPr id="1026" name="Object 3"/>
          <p:cNvGraphicFramePr>
            <a:graphicFrameLocks noChangeAspect="1"/>
          </p:cNvGraphicFramePr>
          <p:nvPr>
            <p:ph sz="quarter" idx="1"/>
          </p:nvPr>
        </p:nvGraphicFramePr>
        <p:xfrm>
          <a:off x="1057275" y="1287463"/>
          <a:ext cx="7029450" cy="4116387"/>
        </p:xfrm>
        <a:graphic>
          <a:graphicData uri="http://schemas.openxmlformats.org/presentationml/2006/ole">
            <p:oleObj spid="_x0000_s1026" name="Chart" r:id="rId4" imgW="5010120" imgH="2933790" progId="Excel.Sheet.8">
              <p:embed/>
            </p:oleObj>
          </a:graphicData>
        </a:graphic>
      </p:graphicFrame>
      <p:sp>
        <p:nvSpPr>
          <p:cNvPr id="1028" name="Text Box 4"/>
          <p:cNvSpPr txBox="1">
            <a:spLocks noChangeArrowheads="1"/>
          </p:cNvSpPr>
          <p:nvPr/>
        </p:nvSpPr>
        <p:spPr bwMode="auto">
          <a:xfrm>
            <a:off x="304800" y="5380672"/>
            <a:ext cx="8610600" cy="1477328"/>
          </a:xfrm>
          <a:prstGeom prst="rect">
            <a:avLst/>
          </a:prstGeom>
          <a:noFill/>
          <a:ln w="9525">
            <a:noFill/>
            <a:miter lim="800000"/>
            <a:headEnd/>
            <a:tailEnd/>
          </a:ln>
        </p:spPr>
        <p:txBody>
          <a:bodyPr wrap="square">
            <a:spAutoFit/>
          </a:bodyPr>
          <a:lstStyle/>
          <a:p>
            <a:pPr algn="ctr">
              <a:spcBef>
                <a:spcPct val="50000"/>
              </a:spcBef>
              <a:buFont typeface="Arial" pitchFamily="34" charset="0"/>
              <a:buChar char="•"/>
            </a:pPr>
            <a:r>
              <a:rPr lang="en-US" sz="2000" dirty="0" smtClean="0"/>
              <a:t> </a:t>
            </a:r>
            <a:r>
              <a:rPr lang="en-US" sz="2000" dirty="0" smtClean="0">
                <a:solidFill>
                  <a:schemeClr val="tx2"/>
                </a:solidFill>
              </a:rPr>
              <a:t>Since </a:t>
            </a:r>
            <a:r>
              <a:rPr lang="en-US" sz="2000" dirty="0">
                <a:solidFill>
                  <a:schemeClr val="tx2"/>
                </a:solidFill>
              </a:rPr>
              <a:t>2001, the four GDBs have increased combined volume by 73</a:t>
            </a:r>
            <a:r>
              <a:rPr lang="en-US" sz="2000" dirty="0" smtClean="0">
                <a:solidFill>
                  <a:schemeClr val="tx2"/>
                </a:solidFill>
              </a:rPr>
              <a:t>%.</a:t>
            </a:r>
          </a:p>
          <a:p>
            <a:pPr algn="ctr">
              <a:spcBef>
                <a:spcPct val="50000"/>
              </a:spcBef>
              <a:buFont typeface="Arial" pitchFamily="34" charset="0"/>
              <a:buChar char="•"/>
            </a:pPr>
            <a:r>
              <a:rPr lang="en-US" sz="2000" dirty="0" smtClean="0">
                <a:solidFill>
                  <a:schemeClr val="tx2"/>
                </a:solidFill>
              </a:rPr>
              <a:t>Over the past year alone GDB sales have increased 10%, and BTI’s Premium volume grew by 3% in contrast to a 1% decline in the overall industry volume.</a:t>
            </a:r>
            <a:endParaRPr lang="en-US" sz="2000" dirty="0">
              <a:solidFill>
                <a:schemeClr val="tx2"/>
              </a:solidFill>
            </a:endParaRPr>
          </a:p>
        </p:txBody>
      </p:sp>
      <p:sp>
        <p:nvSpPr>
          <p:cNvPr id="5" name="TextBox 4"/>
          <p:cNvSpPr txBox="1"/>
          <p:nvPr/>
        </p:nvSpPr>
        <p:spPr>
          <a:xfrm>
            <a:off x="6629400" y="5105400"/>
            <a:ext cx="1828800" cy="215444"/>
          </a:xfrm>
          <a:prstGeom prst="rect">
            <a:avLst/>
          </a:prstGeom>
          <a:noFill/>
        </p:spPr>
        <p:txBody>
          <a:bodyPr wrap="square" rtlCol="0">
            <a:spAutoFit/>
          </a:bodyPr>
          <a:lstStyle/>
          <a:p>
            <a:r>
              <a:rPr lang="en-US" sz="800" dirty="0" smtClean="0"/>
              <a:t>Source: BAT Comp. Filing</a:t>
            </a:r>
            <a:endParaRPr lang="en-US" sz="800"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457200" y="274638"/>
            <a:ext cx="8229600" cy="1325562"/>
          </a:xfrm>
        </p:spPr>
        <p:txBody>
          <a:bodyPr>
            <a:noAutofit/>
          </a:bodyPr>
          <a:lstStyle/>
          <a:p>
            <a:pPr algn="ctr" eaLnBrk="1" hangingPunct="1"/>
            <a:r>
              <a:rPr lang="en-US" sz="4800" dirty="0" smtClean="0"/>
              <a:t>Other International Brands</a:t>
            </a:r>
          </a:p>
        </p:txBody>
      </p:sp>
      <p:sp>
        <p:nvSpPr>
          <p:cNvPr id="6147" name="Rectangle 3"/>
          <p:cNvSpPr>
            <a:spLocks noGrp="1" noChangeArrowheads="1"/>
          </p:cNvSpPr>
          <p:nvPr>
            <p:ph sz="quarter" idx="1"/>
          </p:nvPr>
        </p:nvSpPr>
        <p:spPr/>
        <p:txBody>
          <a:bodyPr/>
          <a:lstStyle/>
          <a:p>
            <a:pPr eaLnBrk="1" hangingPunct="1"/>
            <a:r>
              <a:rPr lang="en-US" dirty="0" smtClean="0">
                <a:solidFill>
                  <a:schemeClr val="tx2"/>
                </a:solidFill>
              </a:rPr>
              <a:t>Vogue</a:t>
            </a:r>
          </a:p>
          <a:p>
            <a:pPr lvl="2" eaLnBrk="1" hangingPunct="1"/>
            <a:r>
              <a:rPr lang="en-US" dirty="0" smtClean="0">
                <a:solidFill>
                  <a:schemeClr val="tx2"/>
                </a:solidFill>
              </a:rPr>
              <a:t>International Premium </a:t>
            </a:r>
            <a:r>
              <a:rPr lang="en-US" dirty="0" err="1" smtClean="0">
                <a:solidFill>
                  <a:schemeClr val="tx2"/>
                </a:solidFill>
              </a:rPr>
              <a:t>Superslim</a:t>
            </a:r>
            <a:r>
              <a:rPr lang="en-US" dirty="0" smtClean="0">
                <a:solidFill>
                  <a:schemeClr val="tx2"/>
                </a:solidFill>
              </a:rPr>
              <a:t> brand</a:t>
            </a:r>
          </a:p>
          <a:p>
            <a:pPr lvl="2" eaLnBrk="1" hangingPunct="1"/>
            <a:r>
              <a:rPr lang="en-US" dirty="0" smtClean="0">
                <a:solidFill>
                  <a:schemeClr val="tx2"/>
                </a:solidFill>
              </a:rPr>
              <a:t>Gained importance in global portfolio</a:t>
            </a:r>
          </a:p>
          <a:p>
            <a:pPr lvl="2" eaLnBrk="1" hangingPunct="1"/>
            <a:r>
              <a:rPr lang="en-US" dirty="0" smtClean="0">
                <a:solidFill>
                  <a:schemeClr val="tx2"/>
                </a:solidFill>
              </a:rPr>
              <a:t>Meets needs of female consumer</a:t>
            </a:r>
          </a:p>
          <a:p>
            <a:pPr lvl="2" eaLnBrk="1" hangingPunct="1"/>
            <a:r>
              <a:rPr lang="en-US" dirty="0" smtClean="0">
                <a:solidFill>
                  <a:schemeClr val="tx2"/>
                </a:solidFill>
              </a:rPr>
              <a:t>Big player in Eastern Europe</a:t>
            </a:r>
          </a:p>
          <a:p>
            <a:pPr eaLnBrk="1" hangingPunct="1"/>
            <a:r>
              <a:rPr lang="en-US" dirty="0" smtClean="0">
                <a:solidFill>
                  <a:schemeClr val="tx2"/>
                </a:solidFill>
              </a:rPr>
              <a:t>Viceroy</a:t>
            </a:r>
          </a:p>
          <a:p>
            <a:pPr lvl="2" eaLnBrk="1" hangingPunct="1"/>
            <a:r>
              <a:rPr lang="en-US" dirty="0" smtClean="0">
                <a:solidFill>
                  <a:schemeClr val="tx2"/>
                </a:solidFill>
              </a:rPr>
              <a:t>International low price brand</a:t>
            </a:r>
          </a:p>
          <a:p>
            <a:pPr lvl="2" eaLnBrk="1" hangingPunct="1"/>
            <a:r>
              <a:rPr lang="en-US" dirty="0" smtClean="0">
                <a:solidFill>
                  <a:schemeClr val="tx2"/>
                </a:solidFill>
              </a:rPr>
              <a:t>Achieved high growth in 2007 at 21%</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457200" y="274638"/>
            <a:ext cx="8229600" cy="1143000"/>
          </a:xfrm>
        </p:spPr>
        <p:txBody>
          <a:bodyPr>
            <a:normAutofit/>
          </a:bodyPr>
          <a:lstStyle/>
          <a:p>
            <a:pPr algn="ctr" eaLnBrk="1" hangingPunct="1"/>
            <a:r>
              <a:rPr lang="en-US" sz="5400" dirty="0" smtClean="0"/>
              <a:t>Product Innovation</a:t>
            </a:r>
          </a:p>
        </p:txBody>
      </p:sp>
      <p:sp>
        <p:nvSpPr>
          <p:cNvPr id="7171" name="Rectangle 3"/>
          <p:cNvSpPr>
            <a:spLocks noGrp="1" noChangeArrowheads="1"/>
          </p:cNvSpPr>
          <p:nvPr>
            <p:ph sz="quarter" idx="1"/>
          </p:nvPr>
        </p:nvSpPr>
        <p:spPr>
          <a:xfrm>
            <a:off x="685800" y="1752600"/>
            <a:ext cx="7772400" cy="4648200"/>
          </a:xfrm>
        </p:spPr>
        <p:txBody>
          <a:bodyPr>
            <a:normAutofit lnSpcReduction="10000"/>
          </a:bodyPr>
          <a:lstStyle/>
          <a:p>
            <a:pPr eaLnBrk="1" hangingPunct="1">
              <a:lnSpc>
                <a:spcPct val="90000"/>
              </a:lnSpc>
            </a:pPr>
            <a:r>
              <a:rPr lang="en-US" sz="2400" dirty="0" smtClean="0">
                <a:solidFill>
                  <a:schemeClr val="tx2"/>
                </a:solidFill>
              </a:rPr>
              <a:t>Menthol capsules</a:t>
            </a:r>
          </a:p>
          <a:p>
            <a:pPr lvl="1" eaLnBrk="1" hangingPunct="1">
              <a:lnSpc>
                <a:spcPct val="90000"/>
              </a:lnSpc>
              <a:buFont typeface="Arial" pitchFamily="34" charset="0"/>
              <a:buChar char="•"/>
            </a:pPr>
            <a:r>
              <a:rPr lang="en-US" sz="2000" dirty="0" smtClean="0">
                <a:solidFill>
                  <a:schemeClr val="tx2"/>
                </a:solidFill>
              </a:rPr>
              <a:t>Allows consumers to choose when to enhance menthol experience.</a:t>
            </a:r>
          </a:p>
          <a:p>
            <a:pPr lvl="1" eaLnBrk="1" hangingPunct="1">
              <a:lnSpc>
                <a:spcPct val="90000"/>
              </a:lnSpc>
              <a:buFont typeface="Arial" pitchFamily="34" charset="0"/>
              <a:buChar char="•"/>
            </a:pPr>
            <a:r>
              <a:rPr lang="en-US" sz="2000" dirty="0" smtClean="0">
                <a:solidFill>
                  <a:schemeClr val="tx2"/>
                </a:solidFill>
              </a:rPr>
              <a:t>Introduced in Japan with positive response.</a:t>
            </a:r>
          </a:p>
          <a:p>
            <a:pPr lvl="1" eaLnBrk="1" hangingPunct="1">
              <a:lnSpc>
                <a:spcPct val="90000"/>
              </a:lnSpc>
            </a:pPr>
            <a:endParaRPr lang="en-US" sz="1800" dirty="0" smtClean="0">
              <a:solidFill>
                <a:schemeClr val="tx2"/>
              </a:solidFill>
            </a:endParaRPr>
          </a:p>
          <a:p>
            <a:pPr eaLnBrk="1" hangingPunct="1">
              <a:lnSpc>
                <a:spcPct val="90000"/>
              </a:lnSpc>
            </a:pPr>
            <a:r>
              <a:rPr lang="en-US" sz="2400" dirty="0" smtClean="0">
                <a:solidFill>
                  <a:schemeClr val="tx2"/>
                </a:solidFill>
              </a:rPr>
              <a:t>Swedish-style Snus</a:t>
            </a:r>
          </a:p>
          <a:p>
            <a:pPr lvl="1" eaLnBrk="1" hangingPunct="1">
              <a:lnSpc>
                <a:spcPct val="90000"/>
              </a:lnSpc>
              <a:buFont typeface="Arial" pitchFamily="34" charset="0"/>
              <a:buChar char="•"/>
            </a:pPr>
            <a:r>
              <a:rPr lang="en-US" sz="2000" dirty="0" smtClean="0">
                <a:solidFill>
                  <a:schemeClr val="tx2"/>
                </a:solidFill>
              </a:rPr>
              <a:t>Currently more than 95% of world’s smokers consume ready-made cigarettes, but other forms of tobacco are gaining popularity.</a:t>
            </a:r>
          </a:p>
          <a:p>
            <a:pPr lvl="1" eaLnBrk="1" hangingPunct="1">
              <a:lnSpc>
                <a:spcPct val="90000"/>
              </a:lnSpc>
              <a:buFont typeface="Arial" pitchFamily="34" charset="0"/>
              <a:buChar char="•"/>
            </a:pPr>
            <a:r>
              <a:rPr lang="en-US" sz="2000" dirty="0" smtClean="0">
                <a:solidFill>
                  <a:schemeClr val="tx2"/>
                </a:solidFill>
              </a:rPr>
              <a:t>Form of smokeless tobacco placed under the lip.</a:t>
            </a:r>
          </a:p>
          <a:p>
            <a:pPr lvl="1" eaLnBrk="1" hangingPunct="1">
              <a:lnSpc>
                <a:spcPct val="90000"/>
              </a:lnSpc>
              <a:buFont typeface="Arial" pitchFamily="34" charset="0"/>
              <a:buChar char="•"/>
            </a:pPr>
            <a:r>
              <a:rPr lang="en-US" sz="2000" dirty="0" smtClean="0">
                <a:solidFill>
                  <a:schemeClr val="tx2"/>
                </a:solidFill>
              </a:rPr>
              <a:t>Reported by independent health experts as being less harmful than cigarettes.</a:t>
            </a:r>
          </a:p>
          <a:p>
            <a:pPr lvl="1" eaLnBrk="1" hangingPunct="1">
              <a:lnSpc>
                <a:spcPct val="90000"/>
              </a:lnSpc>
              <a:buFont typeface="Arial" pitchFamily="34" charset="0"/>
              <a:buChar char="•"/>
            </a:pPr>
            <a:r>
              <a:rPr lang="en-US" sz="2000" dirty="0" smtClean="0">
                <a:solidFill>
                  <a:schemeClr val="tx2"/>
                </a:solidFill>
              </a:rPr>
              <a:t>Hugely popular in Scandinavia.</a:t>
            </a:r>
          </a:p>
          <a:p>
            <a:pPr lvl="1" eaLnBrk="1" hangingPunct="1">
              <a:lnSpc>
                <a:spcPct val="90000"/>
              </a:lnSpc>
              <a:buFont typeface="Arial" pitchFamily="34" charset="0"/>
              <a:buChar char="•"/>
            </a:pPr>
            <a:r>
              <a:rPr lang="en-US" sz="2000" dirty="0" smtClean="0">
                <a:solidFill>
                  <a:schemeClr val="tx2"/>
                </a:solidFill>
              </a:rPr>
              <a:t>Sold under Lucky Strike brand and two other international brands.</a:t>
            </a: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274638"/>
            <a:ext cx="8610600" cy="1143000"/>
          </a:xfrm>
        </p:spPr>
        <p:txBody>
          <a:bodyPr>
            <a:normAutofit/>
          </a:bodyPr>
          <a:lstStyle/>
          <a:p>
            <a:pPr algn="ctr"/>
            <a:r>
              <a:rPr lang="en-US" sz="4800" dirty="0" smtClean="0"/>
              <a:t>Competitive Advantages</a:t>
            </a:r>
            <a:endParaRPr lang="en-US" sz="4000" dirty="0"/>
          </a:p>
        </p:txBody>
      </p:sp>
      <p:sp>
        <p:nvSpPr>
          <p:cNvPr id="3" name="Content Placeholder 2"/>
          <p:cNvSpPr>
            <a:spLocks noGrp="1"/>
          </p:cNvSpPr>
          <p:nvPr>
            <p:ph sz="quarter" idx="1"/>
          </p:nvPr>
        </p:nvSpPr>
        <p:spPr>
          <a:xfrm>
            <a:off x="457200" y="1676400"/>
            <a:ext cx="7467600" cy="4797552"/>
          </a:xfrm>
        </p:spPr>
        <p:txBody>
          <a:bodyPr>
            <a:normAutofit fontScale="92500" lnSpcReduction="20000"/>
          </a:bodyPr>
          <a:lstStyle/>
          <a:p>
            <a:r>
              <a:rPr lang="en-US" dirty="0" smtClean="0">
                <a:solidFill>
                  <a:schemeClr val="tx2"/>
                </a:solidFill>
              </a:rPr>
              <a:t>Company recognizes and embraces nature of tobacco industry.</a:t>
            </a:r>
          </a:p>
          <a:p>
            <a:pPr>
              <a:buNone/>
            </a:pPr>
            <a:endParaRPr lang="en-US" dirty="0" smtClean="0">
              <a:solidFill>
                <a:schemeClr val="tx2"/>
              </a:solidFill>
            </a:endParaRPr>
          </a:p>
          <a:p>
            <a:r>
              <a:rPr lang="en-US" dirty="0" smtClean="0">
                <a:solidFill>
                  <a:schemeClr val="tx2"/>
                </a:solidFill>
              </a:rPr>
              <a:t>Concentrated on cost reduction, and organic growth through GDB’s.</a:t>
            </a:r>
          </a:p>
          <a:p>
            <a:endParaRPr lang="en-US" dirty="0" smtClean="0">
              <a:solidFill>
                <a:schemeClr val="tx2"/>
              </a:solidFill>
            </a:endParaRPr>
          </a:p>
          <a:p>
            <a:r>
              <a:rPr lang="en-US" dirty="0" smtClean="0">
                <a:solidFill>
                  <a:schemeClr val="tx2"/>
                </a:solidFill>
              </a:rPr>
              <a:t>Diversified Brand Portfolio.</a:t>
            </a:r>
          </a:p>
          <a:p>
            <a:pPr>
              <a:buNone/>
            </a:pPr>
            <a:endParaRPr lang="en-US" dirty="0" smtClean="0">
              <a:solidFill>
                <a:schemeClr val="tx2"/>
              </a:solidFill>
            </a:endParaRPr>
          </a:p>
          <a:p>
            <a:r>
              <a:rPr lang="en-US" dirty="0" smtClean="0">
                <a:solidFill>
                  <a:schemeClr val="tx2"/>
                </a:solidFill>
              </a:rPr>
              <a:t>Targeting key growth markets/Geographic spread</a:t>
            </a:r>
          </a:p>
          <a:p>
            <a:endParaRPr lang="en-US" dirty="0" smtClean="0">
              <a:solidFill>
                <a:schemeClr val="tx2"/>
              </a:solidFill>
            </a:endParaRPr>
          </a:p>
          <a:p>
            <a:r>
              <a:rPr lang="en-US" dirty="0" smtClean="0">
                <a:solidFill>
                  <a:schemeClr val="tx2"/>
                </a:solidFill>
              </a:rPr>
              <a:t>Innovation Pipeline.</a:t>
            </a:r>
          </a:p>
          <a:p>
            <a:endParaRPr lang="en-US" dirty="0" smtClean="0">
              <a:solidFill>
                <a:schemeClr val="tx2"/>
              </a:solidFill>
            </a:endParaRPr>
          </a:p>
          <a:p>
            <a:r>
              <a:rPr lang="en-US" dirty="0" smtClean="0">
                <a:solidFill>
                  <a:schemeClr val="tx2"/>
                </a:solidFill>
              </a:rPr>
              <a:t>Only Tobacco Company to be listed on the Dow Jones Sustainability Index.</a:t>
            </a:r>
            <a:endParaRPr lang="en-US" dirty="0">
              <a:solidFill>
                <a:schemeClr val="tx2"/>
              </a:solidFill>
            </a:endParaRP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305800" cy="1401762"/>
          </a:xfrm>
        </p:spPr>
        <p:txBody>
          <a:bodyPr>
            <a:noAutofit/>
          </a:bodyPr>
          <a:lstStyle/>
          <a:p>
            <a:pPr algn="ctr"/>
            <a:r>
              <a:rPr lang="en-US" sz="4800" dirty="0" smtClean="0"/>
              <a:t>Revenue Breakdown by Region</a:t>
            </a:r>
            <a:endParaRPr lang="en-US" sz="4800" dirty="0"/>
          </a:p>
        </p:txBody>
      </p:sp>
      <p:graphicFrame>
        <p:nvGraphicFramePr>
          <p:cNvPr id="4" name="Chart 3"/>
          <p:cNvGraphicFramePr/>
          <p:nvPr/>
        </p:nvGraphicFramePr>
        <p:xfrm>
          <a:off x="609600" y="1447800"/>
          <a:ext cx="8077200" cy="4907280"/>
        </p:xfrm>
        <a:graphic>
          <a:graphicData uri="http://schemas.openxmlformats.org/drawingml/2006/chart">
            <c:chart xmlns:c="http://schemas.openxmlformats.org/drawingml/2006/chart" xmlns:r="http://schemas.openxmlformats.org/officeDocument/2006/relationships" r:id="rId3"/>
          </a:graphicData>
        </a:graphic>
      </p:graphicFrame>
      <p:sp>
        <p:nvSpPr>
          <p:cNvPr id="5" name="TextBox 4"/>
          <p:cNvSpPr txBox="1"/>
          <p:nvPr/>
        </p:nvSpPr>
        <p:spPr>
          <a:xfrm>
            <a:off x="6629400" y="6248400"/>
            <a:ext cx="1579278" cy="507831"/>
          </a:xfrm>
          <a:prstGeom prst="rect">
            <a:avLst/>
          </a:prstGeom>
          <a:noFill/>
        </p:spPr>
        <p:txBody>
          <a:bodyPr wrap="none" rtlCol="0">
            <a:spAutoFit/>
          </a:bodyPr>
          <a:lstStyle/>
          <a:p>
            <a:r>
              <a:rPr lang="en-US" sz="900" dirty="0" smtClean="0"/>
              <a:t>Source: BAT Comp. Filing</a:t>
            </a:r>
          </a:p>
          <a:p>
            <a:endParaRPr lang="en-US"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normAutofit/>
          </a:bodyPr>
          <a:lstStyle/>
          <a:p>
            <a:pPr algn="ctr"/>
            <a:r>
              <a:rPr lang="en-US" sz="5400" dirty="0" smtClean="0"/>
              <a:t>Volume Growth</a:t>
            </a:r>
            <a:endParaRPr lang="en-US" sz="5400" dirty="0"/>
          </a:p>
        </p:txBody>
      </p:sp>
      <p:graphicFrame>
        <p:nvGraphicFramePr>
          <p:cNvPr id="4" name="Chart 3"/>
          <p:cNvGraphicFramePr/>
          <p:nvPr/>
        </p:nvGraphicFramePr>
        <p:xfrm>
          <a:off x="457200" y="1524000"/>
          <a:ext cx="8229600" cy="5181600"/>
        </p:xfrm>
        <a:graphic>
          <a:graphicData uri="http://schemas.openxmlformats.org/drawingml/2006/chart">
            <c:chart xmlns:c="http://schemas.openxmlformats.org/drawingml/2006/chart" xmlns:r="http://schemas.openxmlformats.org/officeDocument/2006/relationships" r:id="rId3"/>
          </a:graphicData>
        </a:graphic>
      </p:graphicFrame>
      <p:sp>
        <p:nvSpPr>
          <p:cNvPr id="5" name="Rectangle 4"/>
          <p:cNvSpPr/>
          <p:nvPr/>
        </p:nvSpPr>
        <p:spPr>
          <a:xfrm>
            <a:off x="7162800" y="6627168"/>
            <a:ext cx="1579278" cy="230832"/>
          </a:xfrm>
          <a:prstGeom prst="rect">
            <a:avLst/>
          </a:prstGeom>
        </p:spPr>
        <p:txBody>
          <a:bodyPr wrap="none">
            <a:spAutoFit/>
          </a:bodyPr>
          <a:lstStyle/>
          <a:p>
            <a:r>
              <a:rPr lang="en-US" sz="900" dirty="0" smtClean="0"/>
              <a:t>Source: BAT Comp. Filing</a:t>
            </a:r>
            <a:endParaRPr lang="en-US" sz="9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normAutofit/>
          </a:bodyPr>
          <a:lstStyle/>
          <a:p>
            <a:pPr algn="ctr"/>
            <a:r>
              <a:rPr lang="en-US" sz="5400" dirty="0" smtClean="0"/>
              <a:t>Company</a:t>
            </a:r>
            <a:r>
              <a:rPr lang="en-US" sz="4800" dirty="0" smtClean="0"/>
              <a:t> </a:t>
            </a:r>
            <a:r>
              <a:rPr lang="en-US" sz="5400" dirty="0" smtClean="0"/>
              <a:t>Overview</a:t>
            </a:r>
            <a:endParaRPr lang="en-US" sz="4800" dirty="0"/>
          </a:p>
        </p:txBody>
      </p:sp>
      <p:sp>
        <p:nvSpPr>
          <p:cNvPr id="3" name="Content Placeholder 2"/>
          <p:cNvSpPr>
            <a:spLocks noGrp="1"/>
          </p:cNvSpPr>
          <p:nvPr>
            <p:ph sz="quarter" idx="1"/>
          </p:nvPr>
        </p:nvSpPr>
        <p:spPr>
          <a:xfrm>
            <a:off x="304800" y="1600200"/>
            <a:ext cx="8610600" cy="4709160"/>
          </a:xfrm>
        </p:spPr>
        <p:txBody>
          <a:bodyPr>
            <a:normAutofit/>
          </a:bodyPr>
          <a:lstStyle/>
          <a:p>
            <a:r>
              <a:rPr lang="en-US" dirty="0" smtClean="0">
                <a:solidFill>
                  <a:schemeClr val="tx2"/>
                </a:solidFill>
              </a:rPr>
              <a:t>International tobacco company that manufactures, distributes, and sells cigarettes, cigars, leaf and other tobacco products</a:t>
            </a:r>
          </a:p>
          <a:p>
            <a:endParaRPr lang="en-US" sz="1200" dirty="0" smtClean="0">
              <a:solidFill>
                <a:schemeClr val="tx2"/>
              </a:solidFill>
            </a:endParaRPr>
          </a:p>
          <a:p>
            <a:r>
              <a:rPr lang="en-US" dirty="0" smtClean="0">
                <a:solidFill>
                  <a:schemeClr val="tx2"/>
                </a:solidFill>
              </a:rPr>
              <a:t>Produce mainly under Global Drive Brands </a:t>
            </a:r>
          </a:p>
          <a:p>
            <a:pPr lvl="1"/>
            <a:r>
              <a:rPr lang="en-US" dirty="0" smtClean="0">
                <a:solidFill>
                  <a:schemeClr val="tx2"/>
                </a:solidFill>
              </a:rPr>
              <a:t>Dunhill</a:t>
            </a:r>
          </a:p>
          <a:p>
            <a:pPr lvl="1"/>
            <a:r>
              <a:rPr lang="en-US" dirty="0" smtClean="0">
                <a:solidFill>
                  <a:schemeClr val="tx2"/>
                </a:solidFill>
              </a:rPr>
              <a:t>Kent</a:t>
            </a:r>
          </a:p>
          <a:p>
            <a:pPr lvl="1"/>
            <a:r>
              <a:rPr lang="en-US" dirty="0" smtClean="0">
                <a:solidFill>
                  <a:schemeClr val="tx2"/>
                </a:solidFill>
              </a:rPr>
              <a:t>Lucky Strike</a:t>
            </a:r>
          </a:p>
          <a:p>
            <a:pPr lvl="1"/>
            <a:r>
              <a:rPr lang="en-US" dirty="0" smtClean="0">
                <a:solidFill>
                  <a:schemeClr val="tx2"/>
                </a:solidFill>
              </a:rPr>
              <a:t>Pall Mall</a:t>
            </a:r>
          </a:p>
          <a:p>
            <a:endParaRPr lang="en-US" sz="1200" dirty="0" smtClean="0">
              <a:solidFill>
                <a:schemeClr val="tx2"/>
              </a:solidFill>
            </a:endParaRPr>
          </a:p>
          <a:p>
            <a:r>
              <a:rPr lang="en-US" dirty="0" smtClean="0">
                <a:solidFill>
                  <a:schemeClr val="tx2"/>
                </a:solidFill>
              </a:rPr>
              <a:t>Large Diversification </a:t>
            </a:r>
          </a:p>
          <a:p>
            <a:pPr lvl="1"/>
            <a:r>
              <a:rPr lang="en-US" dirty="0" smtClean="0">
                <a:solidFill>
                  <a:schemeClr val="tx2"/>
                </a:solidFill>
              </a:rPr>
              <a:t>Over 300 brands sold in over 180 different markets</a:t>
            </a:r>
            <a:endParaRPr lang="en-US" dirty="0">
              <a:solidFill>
                <a:schemeClr val="tx2"/>
              </a:solidFill>
            </a:endParaRP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normAutofit/>
          </a:bodyPr>
          <a:lstStyle/>
          <a:p>
            <a:pPr algn="ctr"/>
            <a:r>
              <a:rPr lang="en-US" sz="6000" dirty="0" smtClean="0"/>
              <a:t>Revenue</a:t>
            </a:r>
            <a:r>
              <a:rPr lang="en-US" sz="4800" dirty="0" smtClean="0"/>
              <a:t> </a:t>
            </a:r>
            <a:r>
              <a:rPr lang="en-US" sz="6000" dirty="0" smtClean="0"/>
              <a:t>Growth</a:t>
            </a:r>
            <a:endParaRPr lang="en-US" sz="4800" dirty="0"/>
          </a:p>
        </p:txBody>
      </p:sp>
      <p:graphicFrame>
        <p:nvGraphicFramePr>
          <p:cNvPr id="4" name="Chart 3"/>
          <p:cNvGraphicFramePr/>
          <p:nvPr/>
        </p:nvGraphicFramePr>
        <p:xfrm>
          <a:off x="533400" y="1447800"/>
          <a:ext cx="8229600" cy="5181600"/>
        </p:xfrm>
        <a:graphic>
          <a:graphicData uri="http://schemas.openxmlformats.org/drawingml/2006/chart">
            <c:chart xmlns:c="http://schemas.openxmlformats.org/drawingml/2006/chart" xmlns:r="http://schemas.openxmlformats.org/officeDocument/2006/relationships" r:id="rId3"/>
          </a:graphicData>
        </a:graphic>
      </p:graphicFrame>
      <p:sp>
        <p:nvSpPr>
          <p:cNvPr id="5" name="Rectangle 4"/>
          <p:cNvSpPr/>
          <p:nvPr/>
        </p:nvSpPr>
        <p:spPr>
          <a:xfrm>
            <a:off x="7162800" y="6627168"/>
            <a:ext cx="1579278" cy="230832"/>
          </a:xfrm>
          <a:prstGeom prst="rect">
            <a:avLst/>
          </a:prstGeom>
        </p:spPr>
        <p:txBody>
          <a:bodyPr wrap="none">
            <a:spAutoFit/>
          </a:bodyPr>
          <a:lstStyle/>
          <a:p>
            <a:r>
              <a:rPr lang="en-US" sz="900" dirty="0" smtClean="0"/>
              <a:t>Source: BAT Comp. Filing</a:t>
            </a:r>
            <a:endParaRPr lang="en-US" sz="900"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normAutofit/>
          </a:bodyPr>
          <a:lstStyle/>
          <a:p>
            <a:pPr algn="ctr"/>
            <a:r>
              <a:rPr lang="en-US" sz="6000" dirty="0" smtClean="0"/>
              <a:t>Profit</a:t>
            </a:r>
            <a:r>
              <a:rPr lang="en-US" sz="4800" dirty="0" smtClean="0"/>
              <a:t> </a:t>
            </a:r>
            <a:r>
              <a:rPr lang="en-US" sz="6000" dirty="0" smtClean="0"/>
              <a:t>Growth</a:t>
            </a:r>
            <a:endParaRPr lang="en-US" sz="4800" dirty="0"/>
          </a:p>
        </p:txBody>
      </p:sp>
      <p:graphicFrame>
        <p:nvGraphicFramePr>
          <p:cNvPr id="4" name="Chart 3"/>
          <p:cNvGraphicFramePr/>
          <p:nvPr/>
        </p:nvGraphicFramePr>
        <p:xfrm>
          <a:off x="304800" y="1371600"/>
          <a:ext cx="8686800" cy="5281561"/>
        </p:xfrm>
        <a:graphic>
          <a:graphicData uri="http://schemas.openxmlformats.org/drawingml/2006/chart">
            <c:chart xmlns:c="http://schemas.openxmlformats.org/drawingml/2006/chart" xmlns:r="http://schemas.openxmlformats.org/officeDocument/2006/relationships" r:id="rId3"/>
          </a:graphicData>
        </a:graphic>
      </p:graphicFrame>
      <p:sp>
        <p:nvSpPr>
          <p:cNvPr id="5" name="Rectangle 4"/>
          <p:cNvSpPr/>
          <p:nvPr/>
        </p:nvSpPr>
        <p:spPr>
          <a:xfrm>
            <a:off x="7162800" y="6627168"/>
            <a:ext cx="1579278" cy="230832"/>
          </a:xfrm>
          <a:prstGeom prst="rect">
            <a:avLst/>
          </a:prstGeom>
        </p:spPr>
        <p:txBody>
          <a:bodyPr wrap="none">
            <a:spAutoFit/>
          </a:bodyPr>
          <a:lstStyle/>
          <a:p>
            <a:r>
              <a:rPr lang="en-US" sz="900" dirty="0" smtClean="0"/>
              <a:t>Source: BAT Comp. Filing</a:t>
            </a:r>
            <a:endParaRPr lang="en-US" sz="900"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normAutofit/>
          </a:bodyPr>
          <a:lstStyle/>
          <a:p>
            <a:pPr algn="ctr"/>
            <a:r>
              <a:rPr lang="en-US" sz="6000" dirty="0" smtClean="0"/>
              <a:t>Financial</a:t>
            </a:r>
            <a:r>
              <a:rPr lang="en-US" sz="4800" dirty="0" smtClean="0"/>
              <a:t> </a:t>
            </a:r>
            <a:r>
              <a:rPr lang="en-US" sz="6000" dirty="0" smtClean="0"/>
              <a:t>Concerns</a:t>
            </a:r>
            <a:endParaRPr lang="en-US" sz="4800" dirty="0"/>
          </a:p>
        </p:txBody>
      </p:sp>
      <p:sp>
        <p:nvSpPr>
          <p:cNvPr id="3" name="Content Placeholder 2"/>
          <p:cNvSpPr>
            <a:spLocks noGrp="1"/>
          </p:cNvSpPr>
          <p:nvPr>
            <p:ph sz="quarter" idx="1"/>
          </p:nvPr>
        </p:nvSpPr>
        <p:spPr>
          <a:xfrm>
            <a:off x="457200" y="1828800"/>
            <a:ext cx="8229600" cy="2133600"/>
          </a:xfrm>
        </p:spPr>
        <p:txBody>
          <a:bodyPr/>
          <a:lstStyle/>
          <a:p>
            <a:r>
              <a:rPr lang="en-US" dirty="0" smtClean="0">
                <a:solidFill>
                  <a:schemeClr val="tx2"/>
                </a:solidFill>
              </a:rPr>
              <a:t>Net decrease in cash flows in 2007</a:t>
            </a:r>
          </a:p>
          <a:p>
            <a:pPr lvl="1"/>
            <a:r>
              <a:rPr lang="en-US" dirty="0" smtClean="0">
                <a:solidFill>
                  <a:schemeClr val="tx2"/>
                </a:solidFill>
              </a:rPr>
              <a:t>Attributable to financing cash outflows</a:t>
            </a:r>
          </a:p>
          <a:p>
            <a:pPr lvl="1"/>
            <a:r>
              <a:rPr lang="en-US" dirty="0" smtClean="0">
                <a:solidFill>
                  <a:schemeClr val="tx2"/>
                </a:solidFill>
              </a:rPr>
              <a:t>Operating cash flow has been increasing</a:t>
            </a:r>
          </a:p>
          <a:p>
            <a:pPr lvl="1"/>
            <a:r>
              <a:rPr lang="en-US" dirty="0" smtClean="0">
                <a:solidFill>
                  <a:schemeClr val="tx2"/>
                </a:solidFill>
              </a:rPr>
              <a:t>Current interest ratio: 8x</a:t>
            </a:r>
          </a:p>
          <a:p>
            <a:pPr lvl="1">
              <a:buNone/>
            </a:pPr>
            <a:endParaRPr lang="en-US" dirty="0" smtClean="0"/>
          </a:p>
        </p:txBody>
      </p:sp>
      <p:sp>
        <p:nvSpPr>
          <p:cNvPr id="4" name="Content Placeholder 2"/>
          <p:cNvSpPr txBox="1">
            <a:spLocks/>
          </p:cNvSpPr>
          <p:nvPr/>
        </p:nvSpPr>
        <p:spPr>
          <a:xfrm>
            <a:off x="457200" y="4038600"/>
            <a:ext cx="8229600" cy="2133600"/>
          </a:xfrm>
          <a:prstGeom prst="rect">
            <a:avLst/>
          </a:prstGeom>
        </p:spPr>
        <p:txBody>
          <a:bodyPr vert="horz" lIns="91440" tIns="45720" rIns="91440" bIns="45720" rtlCol="0">
            <a:normAutofit/>
          </a:bodyPr>
          <a:lstStyle/>
          <a:p>
            <a:pPr marL="742950" marR="0" lvl="1" indent="-28575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n-US" sz="2800" b="0" i="0" u="none" strike="noStrike" kern="1200" cap="none" spc="0" normalizeH="0" baseline="0" noProof="0" dirty="0" smtClean="0">
              <a:ln>
                <a:noFill/>
              </a:ln>
              <a:solidFill>
                <a:schemeClr val="tx1"/>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305800" cy="1020762"/>
          </a:xfrm>
        </p:spPr>
        <p:txBody>
          <a:bodyPr>
            <a:normAutofit fontScale="90000"/>
          </a:bodyPr>
          <a:lstStyle/>
          <a:p>
            <a:pPr algn="ctr"/>
            <a:r>
              <a:rPr lang="en-US" sz="6000" dirty="0" smtClean="0"/>
              <a:t>Financial</a:t>
            </a:r>
            <a:r>
              <a:rPr lang="en-US" sz="4800" dirty="0" smtClean="0"/>
              <a:t> </a:t>
            </a:r>
            <a:r>
              <a:rPr lang="en-US" sz="6000" dirty="0" smtClean="0"/>
              <a:t>Highlights</a:t>
            </a:r>
            <a:endParaRPr lang="en-US" sz="4800" dirty="0"/>
          </a:p>
        </p:txBody>
      </p:sp>
      <p:sp>
        <p:nvSpPr>
          <p:cNvPr id="3" name="Content Placeholder 2"/>
          <p:cNvSpPr>
            <a:spLocks noGrp="1"/>
          </p:cNvSpPr>
          <p:nvPr>
            <p:ph sz="quarter" idx="1"/>
          </p:nvPr>
        </p:nvSpPr>
        <p:spPr/>
        <p:txBody>
          <a:bodyPr/>
          <a:lstStyle/>
          <a:p>
            <a:r>
              <a:rPr lang="en-US" dirty="0" smtClean="0">
                <a:solidFill>
                  <a:schemeClr val="tx2"/>
                </a:solidFill>
              </a:rPr>
              <a:t>Revenue growth: 5% increase</a:t>
            </a:r>
          </a:p>
          <a:p>
            <a:r>
              <a:rPr lang="en-US" dirty="0" smtClean="0">
                <a:solidFill>
                  <a:schemeClr val="tx2"/>
                </a:solidFill>
              </a:rPr>
              <a:t>Operating profits: 11% increase</a:t>
            </a:r>
          </a:p>
          <a:p>
            <a:r>
              <a:rPr lang="en-US" dirty="0" smtClean="0">
                <a:solidFill>
                  <a:schemeClr val="tx2"/>
                </a:solidFill>
              </a:rPr>
              <a:t>Dividend/share: 18% increase</a:t>
            </a:r>
          </a:p>
          <a:p>
            <a:r>
              <a:rPr lang="en-US" dirty="0" smtClean="0">
                <a:solidFill>
                  <a:schemeClr val="tx2"/>
                </a:solidFill>
              </a:rPr>
              <a:t>FCF: 11% increase</a:t>
            </a:r>
          </a:p>
          <a:p>
            <a:r>
              <a:rPr lang="en-US" dirty="0" smtClean="0">
                <a:solidFill>
                  <a:schemeClr val="tx2"/>
                </a:solidFill>
              </a:rPr>
              <a:t>S&amp;P credit rating: BBB+</a:t>
            </a:r>
          </a:p>
          <a:p>
            <a:endParaRPr lang="en-US"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normAutofit/>
          </a:bodyPr>
          <a:lstStyle/>
          <a:p>
            <a:pPr algn="ctr"/>
            <a:r>
              <a:rPr lang="en-US" sz="6000" dirty="0" smtClean="0"/>
              <a:t>The End</a:t>
            </a:r>
            <a:endParaRPr lang="en-US" sz="6000" dirty="0"/>
          </a:p>
        </p:txBody>
      </p:sp>
      <p:sp>
        <p:nvSpPr>
          <p:cNvPr id="3" name="Content Placeholder 2"/>
          <p:cNvSpPr>
            <a:spLocks noGrp="1"/>
          </p:cNvSpPr>
          <p:nvPr>
            <p:ph sz="quarter" idx="1"/>
          </p:nvPr>
        </p:nvSpPr>
        <p:spPr>
          <a:xfrm>
            <a:off x="457200" y="2286000"/>
            <a:ext cx="8229600" cy="3032760"/>
          </a:xfrm>
        </p:spPr>
        <p:txBody>
          <a:bodyPr>
            <a:normAutofit/>
          </a:bodyPr>
          <a:lstStyle/>
          <a:p>
            <a:pPr algn="ctr">
              <a:buNone/>
            </a:pPr>
            <a:r>
              <a:rPr lang="en-US" sz="4800" dirty="0" smtClean="0">
                <a:solidFill>
                  <a:schemeClr val="tx2"/>
                </a:solidFill>
              </a:rPr>
              <a:t>Questions or Concerns</a:t>
            </a:r>
            <a:endParaRPr lang="en-US" sz="4800" dirty="0">
              <a:solidFill>
                <a:schemeClr val="tx2"/>
              </a:solidFill>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normAutofit/>
          </a:bodyPr>
          <a:lstStyle/>
          <a:p>
            <a:pPr algn="ctr"/>
            <a:r>
              <a:rPr lang="en-US" sz="5400" dirty="0" smtClean="0"/>
              <a:t>Key Statistics</a:t>
            </a:r>
            <a:endParaRPr lang="en-US" sz="4400" dirty="0"/>
          </a:p>
        </p:txBody>
      </p:sp>
      <p:sp>
        <p:nvSpPr>
          <p:cNvPr id="3" name="Content Placeholder 2"/>
          <p:cNvSpPr>
            <a:spLocks noGrp="1"/>
          </p:cNvSpPr>
          <p:nvPr>
            <p:ph sz="quarter" idx="1"/>
          </p:nvPr>
        </p:nvSpPr>
        <p:spPr>
          <a:xfrm>
            <a:off x="304800" y="1524000"/>
            <a:ext cx="8534400" cy="5334000"/>
          </a:xfrm>
        </p:spPr>
        <p:txBody>
          <a:bodyPr>
            <a:normAutofit fontScale="40000" lnSpcReduction="20000"/>
          </a:bodyPr>
          <a:lstStyle/>
          <a:p>
            <a:pPr algn="ctr"/>
            <a:r>
              <a:rPr lang="en-US" sz="9000" b="1" dirty="0" smtClean="0">
                <a:solidFill>
                  <a:schemeClr val="tx2"/>
                </a:solidFill>
              </a:rPr>
              <a:t>Price</a:t>
            </a:r>
            <a:r>
              <a:rPr lang="en-US" sz="9000" dirty="0" smtClean="0">
                <a:solidFill>
                  <a:schemeClr val="tx2"/>
                </a:solidFill>
              </a:rPr>
              <a:t>: </a:t>
            </a:r>
            <a:r>
              <a:rPr lang="en-US" sz="8000" dirty="0" smtClean="0">
                <a:solidFill>
                  <a:schemeClr val="tx2"/>
                </a:solidFill>
              </a:rPr>
              <a:t>52.64</a:t>
            </a:r>
          </a:p>
          <a:p>
            <a:pPr algn="ctr">
              <a:buNone/>
            </a:pPr>
            <a:endParaRPr lang="en-US" sz="5800" dirty="0" smtClean="0">
              <a:solidFill>
                <a:schemeClr val="tx2"/>
              </a:solidFill>
            </a:endParaRPr>
          </a:p>
          <a:p>
            <a:pPr algn="ctr" eaLnBrk="0" hangingPunct="0"/>
            <a:r>
              <a:rPr lang="en-US" sz="6000" b="1" dirty="0" smtClean="0">
                <a:solidFill>
                  <a:schemeClr val="tx2"/>
                </a:solidFill>
              </a:rPr>
              <a:t>Market Cap: </a:t>
            </a:r>
            <a:r>
              <a:rPr lang="en-US" sz="6000" dirty="0" smtClean="0">
                <a:solidFill>
                  <a:schemeClr val="tx2"/>
                </a:solidFill>
              </a:rPr>
              <a:t>56.40B</a:t>
            </a:r>
          </a:p>
          <a:p>
            <a:pPr algn="ctr" eaLnBrk="0" hangingPunct="0"/>
            <a:r>
              <a:rPr lang="en-US" sz="6000" b="1" dirty="0" smtClean="0">
                <a:solidFill>
                  <a:schemeClr val="tx2"/>
                </a:solidFill>
              </a:rPr>
              <a:t>52 Week Low: </a:t>
            </a:r>
            <a:r>
              <a:rPr lang="en-US" sz="6000" dirty="0" smtClean="0">
                <a:solidFill>
                  <a:schemeClr val="tx2"/>
                </a:solidFill>
              </a:rPr>
              <a:t>48.02</a:t>
            </a:r>
          </a:p>
          <a:p>
            <a:pPr algn="ctr" eaLnBrk="0" hangingPunct="0"/>
            <a:r>
              <a:rPr lang="en-US" sz="6000" b="1" dirty="0" smtClean="0">
                <a:solidFill>
                  <a:schemeClr val="tx2"/>
                </a:solidFill>
              </a:rPr>
              <a:t>52 Week High: </a:t>
            </a:r>
            <a:r>
              <a:rPr lang="en-US" sz="6000" dirty="0" smtClean="0">
                <a:solidFill>
                  <a:schemeClr val="tx2"/>
                </a:solidFill>
              </a:rPr>
              <a:t>81.04</a:t>
            </a:r>
          </a:p>
          <a:p>
            <a:pPr algn="ctr" eaLnBrk="0" hangingPunct="0"/>
            <a:r>
              <a:rPr lang="en-US" sz="6000" b="1" dirty="0" smtClean="0">
                <a:solidFill>
                  <a:schemeClr val="tx2"/>
                </a:solidFill>
              </a:rPr>
              <a:t>Average Volume:</a:t>
            </a:r>
            <a:r>
              <a:rPr lang="en-US" sz="6000" dirty="0" smtClean="0">
                <a:solidFill>
                  <a:schemeClr val="tx2"/>
                </a:solidFill>
              </a:rPr>
              <a:t> 237,223</a:t>
            </a:r>
          </a:p>
          <a:p>
            <a:pPr algn="ctr" eaLnBrk="0" hangingPunct="0"/>
            <a:r>
              <a:rPr lang="en-US" sz="6000" b="1" dirty="0" smtClean="0">
                <a:solidFill>
                  <a:schemeClr val="tx2"/>
                </a:solidFill>
              </a:rPr>
              <a:t>P/E: </a:t>
            </a:r>
            <a:r>
              <a:rPr lang="en-US" sz="6000" dirty="0" smtClean="0">
                <a:solidFill>
                  <a:schemeClr val="tx2"/>
                </a:solidFill>
              </a:rPr>
              <a:t>14.30</a:t>
            </a:r>
          </a:p>
          <a:p>
            <a:pPr algn="ctr" eaLnBrk="0" hangingPunct="0"/>
            <a:r>
              <a:rPr lang="en-US" sz="6000" b="1" dirty="0" smtClean="0">
                <a:solidFill>
                  <a:schemeClr val="tx2"/>
                </a:solidFill>
              </a:rPr>
              <a:t>F P/F: </a:t>
            </a:r>
            <a:r>
              <a:rPr lang="en-US" sz="6000" dirty="0" smtClean="0">
                <a:solidFill>
                  <a:schemeClr val="tx2"/>
                </a:solidFill>
              </a:rPr>
              <a:t>11.97</a:t>
            </a:r>
          </a:p>
          <a:p>
            <a:pPr algn="ctr" eaLnBrk="0" hangingPunct="0"/>
            <a:r>
              <a:rPr lang="en-US" sz="6000" b="1" dirty="0" smtClean="0">
                <a:solidFill>
                  <a:schemeClr val="tx2"/>
                </a:solidFill>
              </a:rPr>
              <a:t>Beta: </a:t>
            </a:r>
            <a:r>
              <a:rPr lang="en-US" sz="6000" dirty="0" smtClean="0">
                <a:solidFill>
                  <a:schemeClr val="tx2"/>
                </a:solidFill>
              </a:rPr>
              <a:t>0.69</a:t>
            </a:r>
          </a:p>
          <a:p>
            <a:pPr algn="ctr" eaLnBrk="0" hangingPunct="0"/>
            <a:r>
              <a:rPr lang="en-US" sz="6000" b="1" dirty="0" smtClean="0">
                <a:solidFill>
                  <a:schemeClr val="tx2"/>
                </a:solidFill>
              </a:rPr>
              <a:t>PEG: </a:t>
            </a:r>
            <a:r>
              <a:rPr lang="en-US" sz="6000" dirty="0" smtClean="0">
                <a:solidFill>
                  <a:schemeClr val="tx2"/>
                </a:solidFill>
              </a:rPr>
              <a:t>1.19</a:t>
            </a:r>
            <a:endParaRPr lang="en-US" sz="6000" b="1" dirty="0" smtClean="0">
              <a:solidFill>
                <a:schemeClr val="tx2"/>
              </a:solidFill>
            </a:endParaRPr>
          </a:p>
          <a:p>
            <a:pPr algn="ctr" eaLnBrk="0" hangingPunct="0"/>
            <a:r>
              <a:rPr lang="en-US" sz="6000" b="1" dirty="0" smtClean="0">
                <a:solidFill>
                  <a:schemeClr val="tx2"/>
                </a:solidFill>
              </a:rPr>
              <a:t>EPS: </a:t>
            </a:r>
            <a:r>
              <a:rPr lang="en-US" sz="6000" dirty="0" smtClean="0">
                <a:solidFill>
                  <a:schemeClr val="tx2"/>
                </a:solidFill>
              </a:rPr>
              <a:t>1.11</a:t>
            </a:r>
          </a:p>
          <a:p>
            <a:pPr algn="ctr" eaLnBrk="0" hangingPunct="0"/>
            <a:r>
              <a:rPr lang="en-US" sz="6000" b="1" dirty="0" smtClean="0">
                <a:solidFill>
                  <a:schemeClr val="tx2"/>
                </a:solidFill>
              </a:rPr>
              <a:t>Dividend: </a:t>
            </a:r>
            <a:r>
              <a:rPr lang="en-US" sz="6000" dirty="0" smtClean="0">
                <a:solidFill>
                  <a:schemeClr val="tx2"/>
                </a:solidFill>
              </a:rPr>
              <a:t>1.76</a:t>
            </a:r>
          </a:p>
          <a:p>
            <a:pPr algn="ctr" eaLnBrk="0" hangingPunct="0"/>
            <a:r>
              <a:rPr lang="en-US" sz="6000" b="1" dirty="0" smtClean="0">
                <a:solidFill>
                  <a:schemeClr val="tx2"/>
                </a:solidFill>
              </a:rPr>
              <a:t>Yield: </a:t>
            </a:r>
            <a:r>
              <a:rPr lang="en-US" sz="6000" dirty="0" smtClean="0">
                <a:solidFill>
                  <a:schemeClr val="tx2"/>
                </a:solidFill>
              </a:rPr>
              <a:t>3.00%</a:t>
            </a:r>
          </a:p>
          <a:p>
            <a:pPr algn="ctr" eaLnBrk="0" hangingPunct="0"/>
            <a:r>
              <a:rPr lang="en-US" sz="6000" b="1" dirty="0" smtClean="0">
                <a:solidFill>
                  <a:schemeClr val="tx2"/>
                </a:solidFill>
              </a:rPr>
              <a:t>Outstanding Shares: </a:t>
            </a:r>
            <a:r>
              <a:rPr lang="en-US" sz="6000" dirty="0" smtClean="0">
                <a:solidFill>
                  <a:schemeClr val="tx2"/>
                </a:solidFill>
              </a:rPr>
              <a:t>998.16M</a:t>
            </a:r>
          </a:p>
        </p:txBody>
      </p:sp>
      <p:sp>
        <p:nvSpPr>
          <p:cNvPr id="4" name="TextBox 3"/>
          <p:cNvSpPr txBox="1"/>
          <p:nvPr/>
        </p:nvSpPr>
        <p:spPr>
          <a:xfrm>
            <a:off x="7772400" y="6488668"/>
            <a:ext cx="990600" cy="369332"/>
          </a:xfrm>
          <a:prstGeom prst="rect">
            <a:avLst/>
          </a:prstGeom>
          <a:noFill/>
        </p:spPr>
        <p:txBody>
          <a:bodyPr wrap="square" rtlCol="0">
            <a:spAutoFit/>
          </a:bodyPr>
          <a:lstStyle/>
          <a:p>
            <a:r>
              <a:rPr lang="en-US" sz="900" dirty="0" smtClean="0"/>
              <a:t>Source: Yahoo Finance</a:t>
            </a:r>
            <a:endParaRPr lang="en-US" sz="9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020762"/>
          </a:xfrm>
        </p:spPr>
        <p:txBody>
          <a:bodyPr>
            <a:normAutofit/>
          </a:bodyPr>
          <a:lstStyle/>
          <a:p>
            <a:pPr algn="ctr"/>
            <a:r>
              <a:rPr lang="en-US" sz="5400" dirty="0" smtClean="0"/>
              <a:t>Industry</a:t>
            </a:r>
            <a:endParaRPr lang="en-US" sz="4800" dirty="0"/>
          </a:p>
        </p:txBody>
      </p:sp>
      <p:sp>
        <p:nvSpPr>
          <p:cNvPr id="3" name="Content Placeholder 2"/>
          <p:cNvSpPr>
            <a:spLocks noGrp="1"/>
          </p:cNvSpPr>
          <p:nvPr>
            <p:ph sz="quarter" idx="1"/>
          </p:nvPr>
        </p:nvSpPr>
        <p:spPr/>
        <p:txBody>
          <a:bodyPr>
            <a:normAutofit/>
          </a:bodyPr>
          <a:lstStyle/>
          <a:p>
            <a:r>
              <a:rPr lang="en-US" dirty="0" smtClean="0">
                <a:solidFill>
                  <a:schemeClr val="tx2"/>
                </a:solidFill>
              </a:rPr>
              <a:t>Recently all tobacco companies have been effected by declining sales volume.</a:t>
            </a:r>
          </a:p>
          <a:p>
            <a:endParaRPr lang="en-US" dirty="0" smtClean="0">
              <a:solidFill>
                <a:schemeClr val="tx2"/>
              </a:solidFill>
            </a:endParaRPr>
          </a:p>
          <a:p>
            <a:r>
              <a:rPr lang="en-US" dirty="0" smtClean="0">
                <a:solidFill>
                  <a:schemeClr val="tx2"/>
                </a:solidFill>
              </a:rPr>
              <a:t>Many threats do lye within the industry.</a:t>
            </a:r>
          </a:p>
          <a:p>
            <a:pPr lvl="2"/>
            <a:r>
              <a:rPr lang="en-US" dirty="0" smtClean="0">
                <a:solidFill>
                  <a:schemeClr val="tx2"/>
                </a:solidFill>
              </a:rPr>
              <a:t>Illicit Trade</a:t>
            </a:r>
          </a:p>
          <a:p>
            <a:pPr lvl="2"/>
            <a:r>
              <a:rPr lang="en-US" dirty="0" smtClean="0">
                <a:solidFill>
                  <a:schemeClr val="tx2"/>
                </a:solidFill>
              </a:rPr>
              <a:t>Litigations</a:t>
            </a:r>
          </a:p>
          <a:p>
            <a:pPr lvl="2"/>
            <a:r>
              <a:rPr lang="en-US" dirty="0" smtClean="0">
                <a:solidFill>
                  <a:schemeClr val="tx2"/>
                </a:solidFill>
              </a:rPr>
              <a:t>Anti-Tobacco Ad’s</a:t>
            </a:r>
          </a:p>
          <a:p>
            <a:pPr lvl="2"/>
            <a:r>
              <a:rPr lang="en-US" dirty="0" smtClean="0">
                <a:solidFill>
                  <a:schemeClr val="tx2"/>
                </a:solidFill>
              </a:rPr>
              <a:t>Smoking bands </a:t>
            </a:r>
          </a:p>
          <a:p>
            <a:pPr lvl="2"/>
            <a:endParaRPr lang="en-US" dirty="0" smtClean="0">
              <a:solidFill>
                <a:schemeClr val="tx2"/>
              </a:solidFill>
            </a:endParaRPr>
          </a:p>
          <a:p>
            <a:r>
              <a:rPr lang="en-US" dirty="0" smtClean="0">
                <a:solidFill>
                  <a:schemeClr val="tx2"/>
                </a:solidFill>
              </a:rPr>
              <a:t>However there are many promising and recovering opportunities that can serve as a defense for well managed tobacco companies.</a:t>
            </a:r>
          </a:p>
          <a:p>
            <a:pPr lvl="2">
              <a:buNone/>
            </a:pPr>
            <a:endParaRPr lang="en-US" dirty="0" smtClean="0"/>
          </a:p>
          <a:p>
            <a:pPr lvl="2">
              <a:buNone/>
            </a:pPr>
            <a:endParaRPr lang="en-US" dirty="0" smtClean="0"/>
          </a:p>
          <a:p>
            <a:endParaRPr lang="en-US" dirty="0" smtClean="0"/>
          </a:p>
          <a:p>
            <a:pPr>
              <a:buNone/>
            </a:pPr>
            <a:endParaRPr lang="en-US" dirty="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189038"/>
          </a:xfrm>
        </p:spPr>
        <p:txBody>
          <a:bodyPr>
            <a:normAutofit fontScale="90000"/>
          </a:bodyPr>
          <a:lstStyle/>
          <a:p>
            <a:pPr algn="ctr"/>
            <a:r>
              <a:rPr lang="en-US" sz="6000" dirty="0" smtClean="0"/>
              <a:t/>
            </a:r>
            <a:br>
              <a:rPr lang="en-US" sz="6000" dirty="0" smtClean="0"/>
            </a:br>
            <a:r>
              <a:rPr lang="en-US" sz="6000" dirty="0" smtClean="0"/>
              <a:t/>
            </a:r>
            <a:br>
              <a:rPr lang="en-US" sz="6000" dirty="0" smtClean="0"/>
            </a:br>
            <a:r>
              <a:rPr lang="en-US" sz="6000" dirty="0" smtClean="0"/>
              <a:t>Threats</a:t>
            </a:r>
            <a:r>
              <a:rPr lang="en-US" sz="4900" u="sng" dirty="0" smtClean="0"/>
              <a:t> </a:t>
            </a:r>
            <a:r>
              <a:rPr lang="en-US" dirty="0"/>
              <a:t/>
            </a:r>
            <a:br>
              <a:rPr lang="en-US" dirty="0"/>
            </a:br>
            <a:endParaRPr lang="en-US" dirty="0"/>
          </a:p>
        </p:txBody>
      </p:sp>
      <p:sp>
        <p:nvSpPr>
          <p:cNvPr id="3" name="Content Placeholder 2"/>
          <p:cNvSpPr>
            <a:spLocks noGrp="1"/>
          </p:cNvSpPr>
          <p:nvPr>
            <p:ph sz="quarter" idx="1"/>
          </p:nvPr>
        </p:nvSpPr>
        <p:spPr>
          <a:xfrm>
            <a:off x="457200" y="1447800"/>
            <a:ext cx="7696200" cy="4800600"/>
          </a:xfrm>
        </p:spPr>
        <p:txBody>
          <a:bodyPr>
            <a:normAutofit/>
          </a:bodyPr>
          <a:lstStyle/>
          <a:p>
            <a:pPr lvl="0"/>
            <a:r>
              <a:rPr lang="en-US" dirty="0">
                <a:solidFill>
                  <a:schemeClr val="tx2"/>
                </a:solidFill>
              </a:rPr>
              <a:t>Illicit </a:t>
            </a:r>
            <a:r>
              <a:rPr lang="en-US" dirty="0" smtClean="0">
                <a:solidFill>
                  <a:schemeClr val="tx2"/>
                </a:solidFill>
              </a:rPr>
              <a:t>Trade</a:t>
            </a:r>
          </a:p>
          <a:p>
            <a:pPr lvl="1"/>
            <a:r>
              <a:rPr lang="en-US" dirty="0" smtClean="0">
                <a:solidFill>
                  <a:schemeClr val="tx2"/>
                </a:solidFill>
              </a:rPr>
              <a:t>Smuggling </a:t>
            </a:r>
            <a:r>
              <a:rPr lang="en-US" dirty="0">
                <a:solidFill>
                  <a:schemeClr val="tx2"/>
                </a:solidFill>
              </a:rPr>
              <a:t>of tobacco has taken </a:t>
            </a:r>
            <a:r>
              <a:rPr lang="en-US" dirty="0" smtClean="0">
                <a:solidFill>
                  <a:schemeClr val="tx2"/>
                </a:solidFill>
              </a:rPr>
              <a:t>off</a:t>
            </a:r>
          </a:p>
          <a:p>
            <a:pPr lvl="1">
              <a:buNone/>
            </a:pPr>
            <a:endParaRPr lang="en-US" sz="1200" dirty="0" smtClean="0">
              <a:solidFill>
                <a:schemeClr val="tx2"/>
              </a:solidFill>
            </a:endParaRPr>
          </a:p>
          <a:p>
            <a:pPr lvl="1"/>
            <a:r>
              <a:rPr lang="en-US" dirty="0" smtClean="0">
                <a:solidFill>
                  <a:schemeClr val="tx2"/>
                </a:solidFill>
              </a:rPr>
              <a:t>Increased taxation makes </a:t>
            </a:r>
            <a:r>
              <a:rPr lang="en-US" dirty="0">
                <a:solidFill>
                  <a:schemeClr val="tx2"/>
                </a:solidFill>
              </a:rPr>
              <a:t>it </a:t>
            </a:r>
            <a:r>
              <a:rPr lang="en-US" dirty="0" smtClean="0">
                <a:solidFill>
                  <a:schemeClr val="tx2"/>
                </a:solidFill>
              </a:rPr>
              <a:t>very </a:t>
            </a:r>
            <a:r>
              <a:rPr lang="en-US" dirty="0">
                <a:solidFill>
                  <a:schemeClr val="tx2"/>
                </a:solidFill>
              </a:rPr>
              <a:t>profitable </a:t>
            </a:r>
            <a:r>
              <a:rPr lang="en-US" dirty="0" smtClean="0">
                <a:solidFill>
                  <a:schemeClr val="tx2"/>
                </a:solidFill>
              </a:rPr>
              <a:t>to cross </a:t>
            </a:r>
            <a:r>
              <a:rPr lang="en-US" dirty="0">
                <a:solidFill>
                  <a:schemeClr val="tx2"/>
                </a:solidFill>
              </a:rPr>
              <a:t>boarders </a:t>
            </a:r>
            <a:r>
              <a:rPr lang="en-US" dirty="0" smtClean="0">
                <a:solidFill>
                  <a:schemeClr val="tx2"/>
                </a:solidFill>
              </a:rPr>
              <a:t>undetected</a:t>
            </a:r>
          </a:p>
          <a:p>
            <a:pPr lvl="1">
              <a:buNone/>
            </a:pPr>
            <a:endParaRPr lang="en-US" sz="1200" dirty="0" smtClean="0">
              <a:solidFill>
                <a:schemeClr val="tx2"/>
              </a:solidFill>
            </a:endParaRPr>
          </a:p>
          <a:p>
            <a:pPr lvl="1"/>
            <a:r>
              <a:rPr lang="en-US" dirty="0" smtClean="0">
                <a:solidFill>
                  <a:schemeClr val="tx2"/>
                </a:solidFill>
              </a:rPr>
              <a:t>This effects major tobacco companies tremendously, it hurts their revenue streams so they must make sure not to </a:t>
            </a:r>
            <a:r>
              <a:rPr lang="en-US" dirty="0">
                <a:solidFill>
                  <a:schemeClr val="tx2"/>
                </a:solidFill>
              </a:rPr>
              <a:t>ignore </a:t>
            </a:r>
            <a:r>
              <a:rPr lang="en-US" dirty="0" smtClean="0">
                <a:solidFill>
                  <a:schemeClr val="tx2"/>
                </a:solidFill>
              </a:rPr>
              <a:t>boarders</a:t>
            </a:r>
          </a:p>
          <a:p>
            <a:pPr lvl="1"/>
            <a:endParaRPr lang="en-US" sz="1200" dirty="0">
              <a:solidFill>
                <a:schemeClr val="tx2"/>
              </a:solidFill>
            </a:endParaRPr>
          </a:p>
          <a:p>
            <a:pPr lvl="1"/>
            <a:r>
              <a:rPr lang="en-US" dirty="0">
                <a:solidFill>
                  <a:schemeClr val="tx2"/>
                </a:solidFill>
              </a:rPr>
              <a:t>Empirical evidence shows that </a:t>
            </a:r>
            <a:r>
              <a:rPr lang="en-US" dirty="0" smtClean="0">
                <a:solidFill>
                  <a:schemeClr val="tx2"/>
                </a:solidFill>
              </a:rPr>
              <a:t>illicit trade has </a:t>
            </a:r>
            <a:r>
              <a:rPr lang="en-US" dirty="0">
                <a:solidFill>
                  <a:schemeClr val="tx2"/>
                </a:solidFill>
              </a:rPr>
              <a:t>led to an increase in teenage smoking and it harbors </a:t>
            </a:r>
            <a:r>
              <a:rPr lang="en-US" dirty="0" smtClean="0">
                <a:solidFill>
                  <a:schemeClr val="tx2"/>
                </a:solidFill>
              </a:rPr>
              <a:t>terrorism</a:t>
            </a:r>
          </a:p>
          <a:p>
            <a:pPr lvl="1"/>
            <a:endParaRPr lang="en-US" dirty="0"/>
          </a:p>
          <a:p>
            <a:pPr>
              <a:buNone/>
            </a:pP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normAutofit fontScale="90000"/>
          </a:bodyPr>
          <a:lstStyle/>
          <a:p>
            <a:pPr algn="ctr"/>
            <a:r>
              <a:rPr lang="en-US" sz="6000" dirty="0"/>
              <a:t>Threats</a:t>
            </a:r>
            <a:r>
              <a:rPr lang="en-US" dirty="0"/>
              <a:t/>
            </a:r>
            <a:br>
              <a:rPr lang="en-US" dirty="0"/>
            </a:br>
            <a:endParaRPr lang="en-US" dirty="0"/>
          </a:p>
        </p:txBody>
      </p:sp>
      <p:sp>
        <p:nvSpPr>
          <p:cNvPr id="3" name="Content Placeholder 2"/>
          <p:cNvSpPr>
            <a:spLocks noGrp="1"/>
          </p:cNvSpPr>
          <p:nvPr>
            <p:ph sz="quarter" idx="1"/>
          </p:nvPr>
        </p:nvSpPr>
        <p:spPr>
          <a:xfrm>
            <a:off x="457200" y="1371600"/>
            <a:ext cx="7696200" cy="5105400"/>
          </a:xfrm>
        </p:spPr>
        <p:txBody>
          <a:bodyPr>
            <a:normAutofit/>
          </a:bodyPr>
          <a:lstStyle/>
          <a:p>
            <a:pPr lvl="0"/>
            <a:r>
              <a:rPr lang="en-US" dirty="0" smtClean="0">
                <a:solidFill>
                  <a:schemeClr val="tx2"/>
                </a:solidFill>
              </a:rPr>
              <a:t>Litigation</a:t>
            </a:r>
          </a:p>
          <a:p>
            <a:pPr lvl="1"/>
            <a:r>
              <a:rPr lang="en-US" dirty="0" smtClean="0">
                <a:solidFill>
                  <a:schemeClr val="tx2"/>
                </a:solidFill>
              </a:rPr>
              <a:t>Biggest </a:t>
            </a:r>
            <a:r>
              <a:rPr lang="en-US" dirty="0">
                <a:solidFill>
                  <a:schemeClr val="tx2"/>
                </a:solidFill>
              </a:rPr>
              <a:t>hurdle that tobacco companies face is the omnipresent court </a:t>
            </a:r>
            <a:r>
              <a:rPr lang="en-US" dirty="0" smtClean="0">
                <a:solidFill>
                  <a:schemeClr val="tx2"/>
                </a:solidFill>
              </a:rPr>
              <a:t>battles.</a:t>
            </a:r>
          </a:p>
          <a:p>
            <a:pPr lvl="0"/>
            <a:endParaRPr lang="en-US" sz="1200" dirty="0" smtClean="0">
              <a:solidFill>
                <a:schemeClr val="tx2"/>
              </a:solidFill>
            </a:endParaRPr>
          </a:p>
          <a:p>
            <a:pPr lvl="0"/>
            <a:r>
              <a:rPr lang="en-US" dirty="0" smtClean="0">
                <a:solidFill>
                  <a:schemeClr val="tx2"/>
                </a:solidFill>
              </a:rPr>
              <a:t>Class </a:t>
            </a:r>
            <a:r>
              <a:rPr lang="en-US" dirty="0">
                <a:solidFill>
                  <a:schemeClr val="tx2"/>
                </a:solidFill>
              </a:rPr>
              <a:t>action suits, third party </a:t>
            </a:r>
            <a:r>
              <a:rPr lang="en-US" dirty="0" smtClean="0">
                <a:solidFill>
                  <a:schemeClr val="tx2"/>
                </a:solidFill>
              </a:rPr>
              <a:t>reimbursement, and </a:t>
            </a:r>
            <a:r>
              <a:rPr lang="en-US" dirty="0">
                <a:solidFill>
                  <a:schemeClr val="tx2"/>
                </a:solidFill>
              </a:rPr>
              <a:t>punitive damage threats are all very real </a:t>
            </a:r>
            <a:r>
              <a:rPr lang="en-US" dirty="0" smtClean="0">
                <a:solidFill>
                  <a:schemeClr val="tx2"/>
                </a:solidFill>
              </a:rPr>
              <a:t>dangers</a:t>
            </a:r>
          </a:p>
          <a:p>
            <a:pPr lvl="0"/>
            <a:endParaRPr lang="en-US" sz="1200" dirty="0">
              <a:solidFill>
                <a:schemeClr val="tx2"/>
              </a:solidFill>
            </a:endParaRPr>
          </a:p>
          <a:p>
            <a:pPr lvl="1"/>
            <a:r>
              <a:rPr lang="en-US" dirty="0">
                <a:solidFill>
                  <a:schemeClr val="tx2"/>
                </a:solidFill>
              </a:rPr>
              <a:t>Fortunately, tobacco companies have been “</a:t>
            </a:r>
            <a:r>
              <a:rPr lang="en-US" dirty="0" smtClean="0">
                <a:solidFill>
                  <a:schemeClr val="tx2"/>
                </a:solidFill>
              </a:rPr>
              <a:t>winning”</a:t>
            </a:r>
          </a:p>
          <a:p>
            <a:pPr lvl="2"/>
            <a:r>
              <a:rPr lang="en-US" dirty="0" smtClean="0">
                <a:solidFill>
                  <a:schemeClr val="tx2"/>
                </a:solidFill>
              </a:rPr>
              <a:t>The </a:t>
            </a:r>
            <a:r>
              <a:rPr lang="en-US" dirty="0">
                <a:solidFill>
                  <a:schemeClr val="tx2"/>
                </a:solidFill>
              </a:rPr>
              <a:t>“light” litigation </a:t>
            </a:r>
            <a:r>
              <a:rPr lang="en-US" dirty="0" smtClean="0">
                <a:solidFill>
                  <a:schemeClr val="tx2"/>
                </a:solidFill>
              </a:rPr>
              <a:t>not an issue as the </a:t>
            </a:r>
            <a:r>
              <a:rPr lang="en-US" dirty="0">
                <a:solidFill>
                  <a:schemeClr val="tx2"/>
                </a:solidFill>
              </a:rPr>
              <a:t>Supreme Court just wants to get it off the </a:t>
            </a:r>
            <a:r>
              <a:rPr lang="en-US" dirty="0" smtClean="0">
                <a:solidFill>
                  <a:schemeClr val="tx2"/>
                </a:solidFill>
              </a:rPr>
              <a:t>table </a:t>
            </a:r>
          </a:p>
          <a:p>
            <a:pPr lvl="2"/>
            <a:r>
              <a:rPr lang="en-US" dirty="0" smtClean="0">
                <a:solidFill>
                  <a:schemeClr val="tx2"/>
                </a:solidFill>
              </a:rPr>
              <a:t>Another </a:t>
            </a:r>
            <a:r>
              <a:rPr lang="en-US" dirty="0">
                <a:solidFill>
                  <a:schemeClr val="tx2"/>
                </a:solidFill>
              </a:rPr>
              <a:t>positive aspect is </a:t>
            </a:r>
            <a:r>
              <a:rPr lang="en-US" dirty="0" smtClean="0">
                <a:solidFill>
                  <a:schemeClr val="tx2"/>
                </a:solidFill>
              </a:rPr>
              <a:t>that the </a:t>
            </a:r>
            <a:r>
              <a:rPr lang="en-US" dirty="0">
                <a:solidFill>
                  <a:schemeClr val="tx2"/>
                </a:solidFill>
              </a:rPr>
              <a:t>judiciary make-up of the foreign market is not very </a:t>
            </a:r>
            <a:r>
              <a:rPr lang="en-US" dirty="0" smtClean="0">
                <a:solidFill>
                  <a:schemeClr val="tx2"/>
                </a:solidFill>
              </a:rPr>
              <a:t>strong  </a:t>
            </a:r>
            <a:endParaRPr lang="en-US" dirty="0">
              <a:solidFill>
                <a:schemeClr val="tx2"/>
              </a:solidFill>
            </a:endParaRPr>
          </a:p>
          <a:p>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112838"/>
          </a:xfrm>
        </p:spPr>
        <p:txBody>
          <a:bodyPr>
            <a:normAutofit fontScale="90000"/>
          </a:bodyPr>
          <a:lstStyle/>
          <a:p>
            <a:pPr algn="ctr"/>
            <a:r>
              <a:rPr lang="en-US" sz="6000" dirty="0"/>
              <a:t>Threats</a:t>
            </a:r>
            <a:r>
              <a:rPr lang="en-US" dirty="0"/>
              <a:t/>
            </a:r>
            <a:br>
              <a:rPr lang="en-US" dirty="0"/>
            </a:br>
            <a:endParaRPr lang="en-US" dirty="0"/>
          </a:p>
        </p:txBody>
      </p:sp>
      <p:sp>
        <p:nvSpPr>
          <p:cNvPr id="3" name="Content Placeholder 2"/>
          <p:cNvSpPr>
            <a:spLocks noGrp="1"/>
          </p:cNvSpPr>
          <p:nvPr>
            <p:ph sz="quarter" idx="1"/>
          </p:nvPr>
        </p:nvSpPr>
        <p:spPr>
          <a:xfrm>
            <a:off x="457200" y="1600200"/>
            <a:ext cx="7696200" cy="4876800"/>
          </a:xfrm>
        </p:spPr>
        <p:txBody>
          <a:bodyPr>
            <a:normAutofit lnSpcReduction="10000"/>
          </a:bodyPr>
          <a:lstStyle/>
          <a:p>
            <a:pPr lvl="0"/>
            <a:r>
              <a:rPr lang="en-US" dirty="0">
                <a:solidFill>
                  <a:schemeClr val="tx2"/>
                </a:solidFill>
              </a:rPr>
              <a:t>Anti-Tobacco </a:t>
            </a:r>
            <a:r>
              <a:rPr lang="en-US" dirty="0" smtClean="0">
                <a:solidFill>
                  <a:schemeClr val="tx2"/>
                </a:solidFill>
              </a:rPr>
              <a:t>Campaigns</a:t>
            </a:r>
          </a:p>
          <a:p>
            <a:pPr lvl="1"/>
            <a:r>
              <a:rPr lang="en-US" dirty="0" smtClean="0">
                <a:solidFill>
                  <a:schemeClr val="tx2"/>
                </a:solidFill>
              </a:rPr>
              <a:t>Significantly increased </a:t>
            </a:r>
            <a:r>
              <a:rPr lang="en-US" dirty="0">
                <a:solidFill>
                  <a:schemeClr val="tx2"/>
                </a:solidFill>
              </a:rPr>
              <a:t>as activists see declining returns from </a:t>
            </a:r>
            <a:r>
              <a:rPr lang="en-US" dirty="0" smtClean="0">
                <a:solidFill>
                  <a:schemeClr val="tx2"/>
                </a:solidFill>
              </a:rPr>
              <a:t>litigation</a:t>
            </a:r>
          </a:p>
          <a:p>
            <a:pPr lvl="0"/>
            <a:endParaRPr lang="en-US" dirty="0" smtClean="0">
              <a:solidFill>
                <a:schemeClr val="tx2"/>
              </a:solidFill>
            </a:endParaRPr>
          </a:p>
          <a:p>
            <a:pPr lvl="0"/>
            <a:r>
              <a:rPr lang="en-US" dirty="0" smtClean="0">
                <a:solidFill>
                  <a:schemeClr val="tx2"/>
                </a:solidFill>
              </a:rPr>
              <a:t>Research </a:t>
            </a:r>
            <a:r>
              <a:rPr lang="en-US" dirty="0">
                <a:solidFill>
                  <a:schemeClr val="tx2"/>
                </a:solidFill>
              </a:rPr>
              <a:t>shows that tobacco education is making a </a:t>
            </a:r>
            <a:r>
              <a:rPr lang="en-US" dirty="0" smtClean="0">
                <a:solidFill>
                  <a:schemeClr val="tx2"/>
                </a:solidFill>
              </a:rPr>
              <a:t>difference</a:t>
            </a:r>
          </a:p>
          <a:p>
            <a:pPr lvl="1"/>
            <a:r>
              <a:rPr lang="en-US" dirty="0" smtClean="0">
                <a:solidFill>
                  <a:schemeClr val="tx2"/>
                </a:solidFill>
              </a:rPr>
              <a:t>Increased </a:t>
            </a:r>
            <a:r>
              <a:rPr lang="en-US" dirty="0">
                <a:solidFill>
                  <a:schemeClr val="tx2"/>
                </a:solidFill>
              </a:rPr>
              <a:t>vigilance pertaining to </a:t>
            </a:r>
            <a:r>
              <a:rPr lang="en-US" dirty="0" smtClean="0">
                <a:solidFill>
                  <a:schemeClr val="tx2"/>
                </a:solidFill>
              </a:rPr>
              <a:t>ID-</a:t>
            </a:r>
            <a:r>
              <a:rPr lang="en-US" dirty="0" err="1" smtClean="0">
                <a:solidFill>
                  <a:schemeClr val="tx2"/>
                </a:solidFill>
              </a:rPr>
              <a:t>ing</a:t>
            </a:r>
            <a:r>
              <a:rPr lang="en-US" dirty="0" smtClean="0">
                <a:solidFill>
                  <a:schemeClr val="tx2"/>
                </a:solidFill>
              </a:rPr>
              <a:t> has sharply decreased the number of teen smokers</a:t>
            </a:r>
          </a:p>
          <a:p>
            <a:pPr lvl="1">
              <a:buNone/>
            </a:pPr>
            <a:endParaRPr lang="en-US" dirty="0">
              <a:solidFill>
                <a:schemeClr val="tx2"/>
              </a:solidFill>
            </a:endParaRPr>
          </a:p>
          <a:p>
            <a:pPr lvl="1"/>
            <a:r>
              <a:rPr lang="en-US" dirty="0">
                <a:solidFill>
                  <a:schemeClr val="tx2"/>
                </a:solidFill>
              </a:rPr>
              <a:t>Laws </a:t>
            </a:r>
            <a:r>
              <a:rPr lang="en-US" dirty="0" smtClean="0">
                <a:solidFill>
                  <a:schemeClr val="tx2"/>
                </a:solidFill>
              </a:rPr>
              <a:t>ban </a:t>
            </a:r>
            <a:r>
              <a:rPr lang="en-US" dirty="0">
                <a:solidFill>
                  <a:schemeClr val="tx2"/>
                </a:solidFill>
              </a:rPr>
              <a:t>most advertisement and displaying </a:t>
            </a:r>
            <a:r>
              <a:rPr lang="en-US" dirty="0" smtClean="0">
                <a:solidFill>
                  <a:schemeClr val="tx2"/>
                </a:solidFill>
              </a:rPr>
              <a:t>techniques</a:t>
            </a:r>
          </a:p>
          <a:p>
            <a:pPr lvl="1">
              <a:buNone/>
            </a:pPr>
            <a:r>
              <a:rPr lang="en-US" dirty="0" smtClean="0">
                <a:solidFill>
                  <a:schemeClr val="tx2"/>
                </a:solidFill>
              </a:rPr>
              <a:t> </a:t>
            </a:r>
            <a:endParaRPr lang="en-US" dirty="0">
              <a:solidFill>
                <a:schemeClr val="tx2"/>
              </a:solidFill>
            </a:endParaRPr>
          </a:p>
          <a:p>
            <a:pPr lvl="1"/>
            <a:r>
              <a:rPr lang="en-US" dirty="0" smtClean="0">
                <a:solidFill>
                  <a:schemeClr val="tx2"/>
                </a:solidFill>
              </a:rPr>
              <a:t>Increase in the </a:t>
            </a:r>
            <a:r>
              <a:rPr lang="en-US" dirty="0">
                <a:solidFill>
                  <a:schemeClr val="tx2"/>
                </a:solidFill>
              </a:rPr>
              <a:t>Anti-Tobacco ballot </a:t>
            </a:r>
            <a:r>
              <a:rPr lang="en-US" dirty="0" smtClean="0">
                <a:solidFill>
                  <a:schemeClr val="tx2"/>
                </a:solidFill>
              </a:rPr>
              <a:t>initiatives</a:t>
            </a:r>
            <a:endParaRPr lang="en-US" dirty="0">
              <a:solidFill>
                <a:schemeClr val="tx2"/>
              </a:solidFill>
            </a:endParaRPr>
          </a:p>
          <a:p>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305800" cy="1143000"/>
          </a:xfrm>
        </p:spPr>
        <p:txBody>
          <a:bodyPr>
            <a:normAutofit fontScale="90000"/>
          </a:bodyPr>
          <a:lstStyle/>
          <a:p>
            <a:pPr algn="ctr"/>
            <a:r>
              <a:rPr lang="en-US" sz="6000" dirty="0"/>
              <a:t>Threats</a:t>
            </a:r>
            <a:r>
              <a:rPr lang="en-US" dirty="0"/>
              <a:t/>
            </a:r>
            <a:br>
              <a:rPr lang="en-US" dirty="0"/>
            </a:br>
            <a:endParaRPr lang="en-US" dirty="0"/>
          </a:p>
        </p:txBody>
      </p:sp>
      <p:sp>
        <p:nvSpPr>
          <p:cNvPr id="3" name="Content Placeholder 2"/>
          <p:cNvSpPr>
            <a:spLocks noGrp="1"/>
          </p:cNvSpPr>
          <p:nvPr>
            <p:ph sz="quarter" idx="1"/>
          </p:nvPr>
        </p:nvSpPr>
        <p:spPr>
          <a:xfrm>
            <a:off x="457200" y="1295400"/>
            <a:ext cx="7696200" cy="5410200"/>
          </a:xfrm>
        </p:spPr>
        <p:txBody>
          <a:bodyPr>
            <a:normAutofit lnSpcReduction="10000"/>
          </a:bodyPr>
          <a:lstStyle/>
          <a:p>
            <a:pPr lvl="0"/>
            <a:r>
              <a:rPr lang="en-US" dirty="0">
                <a:solidFill>
                  <a:schemeClr val="tx2"/>
                </a:solidFill>
              </a:rPr>
              <a:t>Increasing Excise </a:t>
            </a:r>
            <a:r>
              <a:rPr lang="en-US" dirty="0" smtClean="0">
                <a:solidFill>
                  <a:schemeClr val="tx2"/>
                </a:solidFill>
              </a:rPr>
              <a:t>Taxes</a:t>
            </a:r>
          </a:p>
          <a:p>
            <a:pPr lvl="1"/>
            <a:r>
              <a:rPr lang="en-US" dirty="0" smtClean="0">
                <a:solidFill>
                  <a:schemeClr val="tx2"/>
                </a:solidFill>
              </a:rPr>
              <a:t>Stemming </a:t>
            </a:r>
            <a:r>
              <a:rPr lang="en-US" dirty="0">
                <a:solidFill>
                  <a:schemeClr val="tx2"/>
                </a:solidFill>
              </a:rPr>
              <a:t>from a decline in litigations </a:t>
            </a:r>
            <a:r>
              <a:rPr lang="en-US" dirty="0" smtClean="0">
                <a:solidFill>
                  <a:schemeClr val="tx2"/>
                </a:solidFill>
              </a:rPr>
              <a:t>potency</a:t>
            </a:r>
          </a:p>
          <a:p>
            <a:pPr lvl="0">
              <a:buNone/>
            </a:pPr>
            <a:endParaRPr lang="en-US" sz="1200" dirty="0">
              <a:solidFill>
                <a:schemeClr val="tx2"/>
              </a:solidFill>
            </a:endParaRPr>
          </a:p>
          <a:p>
            <a:pPr lvl="1"/>
            <a:r>
              <a:rPr lang="en-US" dirty="0">
                <a:solidFill>
                  <a:schemeClr val="tx2"/>
                </a:solidFill>
              </a:rPr>
              <a:t>Tobacco is targeted because it is considered a negative </a:t>
            </a:r>
            <a:r>
              <a:rPr lang="en-US" dirty="0" smtClean="0">
                <a:solidFill>
                  <a:schemeClr val="tx2"/>
                </a:solidFill>
              </a:rPr>
              <a:t>externality</a:t>
            </a:r>
          </a:p>
          <a:p>
            <a:pPr lvl="2"/>
            <a:r>
              <a:rPr lang="en-US" dirty="0" smtClean="0">
                <a:solidFill>
                  <a:schemeClr val="tx2"/>
                </a:solidFill>
              </a:rPr>
              <a:t>Increase in </a:t>
            </a:r>
            <a:r>
              <a:rPr lang="en-US" dirty="0">
                <a:solidFill>
                  <a:schemeClr val="tx2"/>
                </a:solidFill>
              </a:rPr>
              <a:t>taxes in order to “save the third </a:t>
            </a:r>
            <a:r>
              <a:rPr lang="en-US" dirty="0" smtClean="0">
                <a:solidFill>
                  <a:schemeClr val="tx2"/>
                </a:solidFill>
              </a:rPr>
              <a:t>party”</a:t>
            </a:r>
          </a:p>
          <a:p>
            <a:pPr lvl="3"/>
            <a:r>
              <a:rPr lang="en-US" dirty="0" smtClean="0">
                <a:solidFill>
                  <a:schemeClr val="tx2"/>
                </a:solidFill>
              </a:rPr>
              <a:t>Number </a:t>
            </a:r>
            <a:r>
              <a:rPr lang="en-US" dirty="0">
                <a:solidFill>
                  <a:schemeClr val="tx2"/>
                </a:solidFill>
              </a:rPr>
              <a:t>one driver of price </a:t>
            </a:r>
            <a:r>
              <a:rPr lang="en-US" dirty="0" smtClean="0">
                <a:solidFill>
                  <a:schemeClr val="tx2"/>
                </a:solidFill>
              </a:rPr>
              <a:t>hikes</a:t>
            </a:r>
          </a:p>
          <a:p>
            <a:pPr lvl="1"/>
            <a:endParaRPr lang="en-US" sz="1200" dirty="0">
              <a:solidFill>
                <a:schemeClr val="tx2"/>
              </a:solidFill>
            </a:endParaRPr>
          </a:p>
          <a:p>
            <a:pPr lvl="0"/>
            <a:r>
              <a:rPr lang="en-US" dirty="0">
                <a:solidFill>
                  <a:schemeClr val="tx2"/>
                </a:solidFill>
              </a:rPr>
              <a:t>Smoking </a:t>
            </a:r>
            <a:r>
              <a:rPr lang="en-US" dirty="0" smtClean="0">
                <a:solidFill>
                  <a:schemeClr val="tx2"/>
                </a:solidFill>
              </a:rPr>
              <a:t>bans</a:t>
            </a:r>
          </a:p>
          <a:p>
            <a:pPr lvl="1"/>
            <a:r>
              <a:rPr lang="en-US" dirty="0" smtClean="0">
                <a:solidFill>
                  <a:schemeClr val="tx2"/>
                </a:solidFill>
              </a:rPr>
              <a:t>New phenomenon sweeping </a:t>
            </a:r>
            <a:r>
              <a:rPr lang="en-US" dirty="0">
                <a:solidFill>
                  <a:schemeClr val="tx2"/>
                </a:solidFill>
              </a:rPr>
              <a:t>the nation </a:t>
            </a:r>
            <a:r>
              <a:rPr lang="en-US" dirty="0" smtClean="0">
                <a:solidFill>
                  <a:schemeClr val="tx2"/>
                </a:solidFill>
              </a:rPr>
              <a:t>which is </a:t>
            </a:r>
            <a:r>
              <a:rPr lang="en-US" dirty="0">
                <a:solidFill>
                  <a:schemeClr val="tx2"/>
                </a:solidFill>
              </a:rPr>
              <a:t>picking up </a:t>
            </a:r>
            <a:r>
              <a:rPr lang="en-US" dirty="0" smtClean="0">
                <a:solidFill>
                  <a:schemeClr val="tx2"/>
                </a:solidFill>
              </a:rPr>
              <a:t>speed</a:t>
            </a:r>
          </a:p>
          <a:p>
            <a:pPr lvl="0"/>
            <a:endParaRPr lang="en-US" sz="1200" dirty="0">
              <a:solidFill>
                <a:schemeClr val="tx2"/>
              </a:solidFill>
            </a:endParaRPr>
          </a:p>
          <a:p>
            <a:pPr lvl="1"/>
            <a:r>
              <a:rPr lang="en-US" dirty="0" smtClean="0">
                <a:solidFill>
                  <a:schemeClr val="tx2"/>
                </a:solidFill>
              </a:rPr>
              <a:t>Becoming </a:t>
            </a:r>
            <a:r>
              <a:rPr lang="en-US" dirty="0">
                <a:solidFill>
                  <a:schemeClr val="tx2"/>
                </a:solidFill>
              </a:rPr>
              <a:t>a very controversial </a:t>
            </a:r>
            <a:r>
              <a:rPr lang="en-US" dirty="0" smtClean="0">
                <a:solidFill>
                  <a:schemeClr val="tx2"/>
                </a:solidFill>
              </a:rPr>
              <a:t>issue</a:t>
            </a:r>
          </a:p>
          <a:p>
            <a:pPr lvl="2"/>
            <a:r>
              <a:rPr lang="en-US" dirty="0" smtClean="0">
                <a:solidFill>
                  <a:schemeClr val="tx2"/>
                </a:solidFill>
              </a:rPr>
              <a:t>How </a:t>
            </a:r>
            <a:r>
              <a:rPr lang="en-US" dirty="0">
                <a:solidFill>
                  <a:schemeClr val="tx2"/>
                </a:solidFill>
              </a:rPr>
              <a:t>it will affect the tobacco </a:t>
            </a:r>
            <a:r>
              <a:rPr lang="en-US" dirty="0" smtClean="0">
                <a:solidFill>
                  <a:schemeClr val="tx2"/>
                </a:solidFill>
              </a:rPr>
              <a:t>companies?</a:t>
            </a:r>
          </a:p>
          <a:p>
            <a:pPr lvl="2">
              <a:buNone/>
            </a:pPr>
            <a:endParaRPr lang="en-US" sz="1200" dirty="0">
              <a:solidFill>
                <a:schemeClr val="tx2"/>
              </a:solidFill>
            </a:endParaRPr>
          </a:p>
          <a:p>
            <a:pPr lvl="1"/>
            <a:r>
              <a:rPr lang="en-US" dirty="0" smtClean="0">
                <a:solidFill>
                  <a:schemeClr val="tx2"/>
                </a:solidFill>
              </a:rPr>
              <a:t>Businesses </a:t>
            </a:r>
            <a:r>
              <a:rPr lang="en-US" dirty="0">
                <a:solidFill>
                  <a:schemeClr val="tx2"/>
                </a:solidFill>
              </a:rPr>
              <a:t>are required to ban smoking or face stiff penalties.  </a:t>
            </a:r>
          </a:p>
          <a:p>
            <a:pPr>
              <a:buNone/>
            </a:pPr>
            <a:endParaRPr lang="en-US"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Custom 1">
      <a:dk1>
        <a:srgbClr val="32525C"/>
      </a:dk1>
      <a:lt1>
        <a:sysClr val="window" lastClr="FFFFFF"/>
      </a:lt1>
      <a:dk2>
        <a:srgbClr val="1D1D1D"/>
      </a:dk2>
      <a:lt2>
        <a:srgbClr val="D4D2D0"/>
      </a:lt2>
      <a:accent1>
        <a:srgbClr val="6EA0B0"/>
      </a:accent1>
      <a:accent2>
        <a:srgbClr val="CCAF0A"/>
      </a:accent2>
      <a:accent3>
        <a:srgbClr val="8D89A4"/>
      </a:accent3>
      <a:accent4>
        <a:srgbClr val="748560"/>
      </a:accent4>
      <a:accent5>
        <a:srgbClr val="9E9273"/>
      </a:accent5>
      <a:accent6>
        <a:srgbClr val="7E848D"/>
      </a:accent6>
      <a:hlink>
        <a:srgbClr val="00C8C3"/>
      </a:hlink>
      <a:folHlink>
        <a:srgbClr val="A116E0"/>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3169</TotalTime>
  <Words>2024</Words>
  <Application>Microsoft Office PowerPoint</Application>
  <PresentationFormat>On-screen Show (4:3)</PresentationFormat>
  <Paragraphs>361</Paragraphs>
  <Slides>34</Slides>
  <Notes>34</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34</vt:i4>
      </vt:variant>
    </vt:vector>
  </HeadingPairs>
  <TitlesOfParts>
    <vt:vector size="36" baseType="lpstr">
      <vt:lpstr>Oriel</vt:lpstr>
      <vt:lpstr>Chart</vt:lpstr>
      <vt:lpstr>British American Tobacco Group ADR (BTI)</vt:lpstr>
      <vt:lpstr>American Depositary Receipt?</vt:lpstr>
      <vt:lpstr>Company Overview</vt:lpstr>
      <vt:lpstr>Key Statistics</vt:lpstr>
      <vt:lpstr>Industry</vt:lpstr>
      <vt:lpstr>  Threats  </vt:lpstr>
      <vt:lpstr>Threats </vt:lpstr>
      <vt:lpstr>Threats </vt:lpstr>
      <vt:lpstr>Threats </vt:lpstr>
      <vt:lpstr>  Opportunities   </vt:lpstr>
      <vt:lpstr>Opportunities  </vt:lpstr>
      <vt:lpstr>Opportunities  </vt:lpstr>
      <vt:lpstr>Opportunities  </vt:lpstr>
      <vt:lpstr>BTI’s Initiatives</vt:lpstr>
      <vt:lpstr>BTI’s Initiatives</vt:lpstr>
      <vt:lpstr>Management</vt:lpstr>
      <vt:lpstr>Management</vt:lpstr>
      <vt:lpstr>CEO Background</vt:lpstr>
      <vt:lpstr>Cost Cutting</vt:lpstr>
      <vt:lpstr>Specifics on Cost Cutting</vt:lpstr>
      <vt:lpstr>Products Overview</vt:lpstr>
      <vt:lpstr>Global Drive Brands</vt:lpstr>
      <vt:lpstr>Global Drive Brands</vt:lpstr>
      <vt:lpstr>Global Drive Brands</vt:lpstr>
      <vt:lpstr>Other International Brands</vt:lpstr>
      <vt:lpstr>Product Innovation</vt:lpstr>
      <vt:lpstr>Competitive Advantages</vt:lpstr>
      <vt:lpstr>Revenue Breakdown by Region</vt:lpstr>
      <vt:lpstr>Volume Growth</vt:lpstr>
      <vt:lpstr>Revenue Growth</vt:lpstr>
      <vt:lpstr>Profit Growth</vt:lpstr>
      <vt:lpstr>Financial Concerns</vt:lpstr>
      <vt:lpstr>Financial Highlights</vt:lpstr>
      <vt:lpstr>The End</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British American Tobacco Group ADR (BTI)</dc:title>
  <dc:creator>Boccio</dc:creator>
  <cp:lastModifiedBy>Boccio</cp:lastModifiedBy>
  <cp:revision>107</cp:revision>
  <dcterms:created xsi:type="dcterms:W3CDTF">2008-10-19T23:37:11Z</dcterms:created>
  <dcterms:modified xsi:type="dcterms:W3CDTF">2009-02-13T02:44:12Z</dcterms:modified>
</cp:coreProperties>
</file>